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350" r:id="rId2"/>
    <p:sldId id="352" r:id="rId3"/>
    <p:sldId id="351" r:id="rId4"/>
    <p:sldId id="412" r:id="rId5"/>
    <p:sldId id="353" r:id="rId6"/>
    <p:sldId id="354" r:id="rId7"/>
    <p:sldId id="355" r:id="rId8"/>
    <p:sldId id="356" r:id="rId9"/>
    <p:sldId id="357" r:id="rId10"/>
    <p:sldId id="358" r:id="rId11"/>
    <p:sldId id="359" r:id="rId12"/>
    <p:sldId id="360" r:id="rId13"/>
    <p:sldId id="361" r:id="rId14"/>
    <p:sldId id="362" r:id="rId15"/>
    <p:sldId id="363" r:id="rId16"/>
    <p:sldId id="397" r:id="rId17"/>
    <p:sldId id="364" r:id="rId18"/>
    <p:sldId id="365" r:id="rId19"/>
    <p:sldId id="366" r:id="rId20"/>
    <p:sldId id="367" r:id="rId21"/>
    <p:sldId id="368" r:id="rId22"/>
    <p:sldId id="369" r:id="rId23"/>
    <p:sldId id="370" r:id="rId24"/>
    <p:sldId id="371" r:id="rId25"/>
    <p:sldId id="372" r:id="rId26"/>
    <p:sldId id="373" r:id="rId27"/>
    <p:sldId id="374" r:id="rId28"/>
    <p:sldId id="399" r:id="rId29"/>
    <p:sldId id="398" r:id="rId30"/>
    <p:sldId id="375" r:id="rId31"/>
    <p:sldId id="376" r:id="rId32"/>
    <p:sldId id="441" r:id="rId33"/>
    <p:sldId id="442" r:id="rId34"/>
    <p:sldId id="379" r:id="rId35"/>
    <p:sldId id="380" r:id="rId36"/>
    <p:sldId id="381" r:id="rId37"/>
    <p:sldId id="382" r:id="rId38"/>
    <p:sldId id="383" r:id="rId39"/>
    <p:sldId id="384" r:id="rId40"/>
    <p:sldId id="385" r:id="rId41"/>
    <p:sldId id="449" r:id="rId42"/>
    <p:sldId id="451" r:id="rId43"/>
    <p:sldId id="452" r:id="rId44"/>
    <p:sldId id="435" r:id="rId45"/>
    <p:sldId id="450" r:id="rId46"/>
    <p:sldId id="386" r:id="rId47"/>
    <p:sldId id="400" r:id="rId48"/>
    <p:sldId id="401" r:id="rId49"/>
    <p:sldId id="402" r:id="rId50"/>
    <p:sldId id="403" r:id="rId51"/>
    <p:sldId id="404" r:id="rId52"/>
    <p:sldId id="455" r:id="rId53"/>
    <p:sldId id="456" r:id="rId54"/>
    <p:sldId id="457" r:id="rId55"/>
    <p:sldId id="458" r:id="rId56"/>
    <p:sldId id="408" r:id="rId57"/>
    <p:sldId id="409" r:id="rId58"/>
    <p:sldId id="413" r:id="rId59"/>
    <p:sldId id="414" r:id="rId60"/>
    <p:sldId id="387" r:id="rId61"/>
    <p:sldId id="388" r:id="rId62"/>
    <p:sldId id="389" r:id="rId63"/>
    <p:sldId id="415" r:id="rId64"/>
    <p:sldId id="416" r:id="rId65"/>
    <p:sldId id="417" r:id="rId66"/>
    <p:sldId id="391" r:id="rId67"/>
    <p:sldId id="392" r:id="rId68"/>
    <p:sldId id="453" r:id="rId69"/>
    <p:sldId id="454" r:id="rId70"/>
    <p:sldId id="393" r:id="rId71"/>
    <p:sldId id="394" r:id="rId72"/>
    <p:sldId id="410" r:id="rId73"/>
    <p:sldId id="443" r:id="rId74"/>
    <p:sldId id="431" r:id="rId75"/>
    <p:sldId id="430" r:id="rId76"/>
    <p:sldId id="444" r:id="rId77"/>
    <p:sldId id="445" r:id="rId78"/>
    <p:sldId id="446" r:id="rId79"/>
    <p:sldId id="447" r:id="rId80"/>
    <p:sldId id="448" r:id="rId81"/>
    <p:sldId id="418" r:id="rId82"/>
    <p:sldId id="419" r:id="rId83"/>
    <p:sldId id="420" r:id="rId84"/>
    <p:sldId id="421" r:id="rId85"/>
    <p:sldId id="422" r:id="rId86"/>
    <p:sldId id="423" r:id="rId87"/>
    <p:sldId id="424" r:id="rId88"/>
    <p:sldId id="425" r:id="rId89"/>
    <p:sldId id="426" r:id="rId90"/>
    <p:sldId id="427" r:id="rId91"/>
    <p:sldId id="428" r:id="rId92"/>
    <p:sldId id="429"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96791" autoAdjust="0"/>
  </p:normalViewPr>
  <p:slideViewPr>
    <p:cSldViewPr snapToGrid="0">
      <p:cViewPr varScale="1">
        <p:scale>
          <a:sx n="68" d="100"/>
          <a:sy n="68" d="100"/>
        </p:scale>
        <p:origin x="90" y="1344"/>
      </p:cViewPr>
      <p:guideLst/>
    </p:cSldViewPr>
  </p:slideViewPr>
  <p:outlineViewPr>
    <p:cViewPr>
      <p:scale>
        <a:sx n="33" d="100"/>
        <a:sy n="33" d="100"/>
      </p:scale>
      <p:origin x="0" y="-4422"/>
    </p:cViewPr>
  </p:outlineViewPr>
  <p:notesTextViewPr>
    <p:cViewPr>
      <p:scale>
        <a:sx n="1" d="1"/>
        <a:sy n="1" d="1"/>
      </p:scale>
      <p:origin x="0" y="0"/>
    </p:cViewPr>
  </p:notesTextViewPr>
  <p:sorterViewPr>
    <p:cViewPr>
      <p:scale>
        <a:sx n="118" d="100"/>
        <a:sy n="118" d="100"/>
      </p:scale>
      <p:origin x="0" y="-7050"/>
    </p:cViewPr>
  </p:sorterViewPr>
  <p:notesViewPr>
    <p:cSldViewPr snapToGrid="0">
      <p:cViewPr varScale="1">
        <p:scale>
          <a:sx n="98" d="100"/>
          <a:sy n="98" d="100"/>
        </p:scale>
        <p:origin x="214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drucker\Documents\Presentations\Simpson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1973 UC Berkeley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Sheet1!$B$5</c:f>
              <c:strCache>
                <c:ptCount val="1"/>
                <c:pt idx="0">
                  <c:v>Accepted</c:v>
                </c:pt>
              </c:strCache>
            </c:strRef>
          </c:tx>
          <c:spPr>
            <a:solidFill>
              <a:srgbClr val="00B0F0"/>
            </a:solidFill>
            <a:ln w="9525" cap="flat" cmpd="sng" algn="ctr">
              <a:solidFill>
                <a:schemeClr val="lt1">
                  <a:alpha val="50000"/>
                </a:schemeClr>
              </a:solidFill>
              <a:round/>
            </a:ln>
            <a:effectLst/>
          </c:spPr>
          <c:invertIfNegative val="0"/>
          <c:dLbls>
            <c:dLbl>
              <c:idx val="0"/>
              <c:tx>
                <c:rich>
                  <a:bodyPr/>
                  <a:lstStyle/>
                  <a:p>
                    <a:fld id="{471B0DD0-B591-4416-972E-546712376DEB}" type="VALUE">
                      <a:rPr lang="en-US" smtClean="0"/>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477-45C7-9992-05BBBDDD32C9}"/>
                </c:ext>
              </c:extLst>
            </c:dLbl>
            <c:dLbl>
              <c:idx val="1"/>
              <c:tx>
                <c:rich>
                  <a:bodyPr/>
                  <a:lstStyle/>
                  <a:p>
                    <a:fld id="{FD1B4BA6-20A8-42CA-82BB-5AE96360BFF1}" type="VALUE">
                      <a:rPr lang="en-US" smtClean="0"/>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477-45C7-9992-05BBBDDD32C9}"/>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Sheet1!$C$4:$D$4</c:f>
              <c:strCache>
                <c:ptCount val="2"/>
                <c:pt idx="0">
                  <c:v>Women</c:v>
                </c:pt>
                <c:pt idx="1">
                  <c:v>Men</c:v>
                </c:pt>
              </c:strCache>
            </c:strRef>
          </c:cat>
          <c:val>
            <c:numRef>
              <c:f>Sheet1!$C$5:$D$5</c:f>
              <c:numCache>
                <c:formatCode>General</c:formatCode>
                <c:ptCount val="2"/>
                <c:pt idx="0">
                  <c:v>30</c:v>
                </c:pt>
                <c:pt idx="1">
                  <c:v>46</c:v>
                </c:pt>
              </c:numCache>
            </c:numRef>
          </c:val>
          <c:extLst>
            <c:ext xmlns:c16="http://schemas.microsoft.com/office/drawing/2014/chart" uri="{C3380CC4-5D6E-409C-BE32-E72D297353CC}">
              <c16:uniqueId val="{00000000-F477-45C7-9992-05BBBDDD32C9}"/>
            </c:ext>
          </c:extLst>
        </c:ser>
        <c:ser>
          <c:idx val="1"/>
          <c:order val="1"/>
          <c:tx>
            <c:strRef>
              <c:f>Sheet1!$B$6</c:f>
              <c:strCache>
                <c:ptCount val="1"/>
                <c:pt idx="0">
                  <c:v>Rejected</c:v>
                </c:pt>
              </c:strCache>
            </c:strRef>
          </c:tx>
          <c:spPr>
            <a:solidFill>
              <a:srgbClr val="FF0000"/>
            </a:solidFill>
            <a:ln w="9525" cap="flat" cmpd="sng" algn="ctr">
              <a:solidFill>
                <a:schemeClr val="lt1">
                  <a:alpha val="50000"/>
                </a:schemeClr>
              </a:solidFill>
              <a:round/>
            </a:ln>
            <a:effectLst/>
          </c:spPr>
          <c:invertIfNegative val="0"/>
          <c:dLbls>
            <c:delete val="1"/>
          </c:dLbls>
          <c:cat>
            <c:strRef>
              <c:f>Sheet1!$C$4:$D$4</c:f>
              <c:strCache>
                <c:ptCount val="2"/>
                <c:pt idx="0">
                  <c:v>Women</c:v>
                </c:pt>
                <c:pt idx="1">
                  <c:v>Men</c:v>
                </c:pt>
              </c:strCache>
            </c:strRef>
          </c:cat>
          <c:val>
            <c:numRef>
              <c:f>Sheet1!$C$6:$D$6</c:f>
              <c:numCache>
                <c:formatCode>General</c:formatCode>
                <c:ptCount val="2"/>
                <c:pt idx="0">
                  <c:v>70</c:v>
                </c:pt>
                <c:pt idx="1">
                  <c:v>43</c:v>
                </c:pt>
              </c:numCache>
            </c:numRef>
          </c:val>
          <c:extLst>
            <c:ext xmlns:c16="http://schemas.microsoft.com/office/drawing/2014/chart" uri="{C3380CC4-5D6E-409C-BE32-E72D297353CC}">
              <c16:uniqueId val="{00000001-F477-45C7-9992-05BBBDDD32C9}"/>
            </c:ext>
          </c:extLst>
        </c:ser>
        <c:dLbls>
          <c:dLblPos val="ctr"/>
          <c:showLegendKey val="0"/>
          <c:showVal val="1"/>
          <c:showCatName val="0"/>
          <c:showSerName val="0"/>
          <c:showPercent val="0"/>
          <c:showBubbleSize val="0"/>
        </c:dLbls>
        <c:gapWidth val="150"/>
        <c:overlap val="100"/>
        <c:axId val="470239664"/>
        <c:axId val="470238352"/>
      </c:barChart>
      <c:catAx>
        <c:axId val="47023966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600" b="0" i="0" u="none" strike="noStrike" kern="1200" cap="all" baseline="0">
                <a:solidFill>
                  <a:srgbClr val="7030A0"/>
                </a:solidFill>
                <a:latin typeface="+mn-lt"/>
                <a:ea typeface="+mn-ea"/>
                <a:cs typeface="+mn-cs"/>
              </a:defRPr>
            </a:pPr>
            <a:endParaRPr lang="en-US"/>
          </a:p>
        </c:txPr>
        <c:crossAx val="470238352"/>
        <c:crosses val="autoZero"/>
        <c:auto val="1"/>
        <c:lblAlgn val="ctr"/>
        <c:lblOffset val="100"/>
        <c:noMultiLvlLbl val="0"/>
      </c:catAx>
      <c:valAx>
        <c:axId val="47023835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470239664"/>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 Hired</a:t>
            </a:r>
            <a:r>
              <a:rPr lang="en-US" baseline="0"/>
              <a:t> by gender for each d</a:t>
            </a:r>
            <a:r>
              <a:rPr lang="en-US"/>
              <a:t>epartment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3.9747064137308039E-2"/>
          <c:y val="0.13866341580398897"/>
          <c:w val="0.960252935862692"/>
          <c:h val="0.68975685145955745"/>
        </c:manualLayout>
      </c:layout>
      <c:barChart>
        <c:barDir val="col"/>
        <c:grouping val="clustered"/>
        <c:varyColors val="0"/>
        <c:ser>
          <c:idx val="0"/>
          <c:order val="0"/>
          <c:tx>
            <c:strRef>
              <c:f>Sheet1!$F$5</c:f>
              <c:strCache>
                <c:ptCount val="1"/>
                <c:pt idx="0">
                  <c:v>Hired</c:v>
                </c:pt>
              </c:strCache>
            </c:strRef>
          </c:tx>
          <c:spPr>
            <a:solidFill>
              <a:srgbClr val="00B0F0"/>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Sheet1!$G$4:$L$4</c:f>
              <c:strCache>
                <c:ptCount val="6"/>
                <c:pt idx="0">
                  <c:v>A</c:v>
                </c:pt>
                <c:pt idx="1">
                  <c:v>B</c:v>
                </c:pt>
                <c:pt idx="2">
                  <c:v>C</c:v>
                </c:pt>
                <c:pt idx="3">
                  <c:v>D</c:v>
                </c:pt>
                <c:pt idx="4">
                  <c:v>E</c:v>
                </c:pt>
                <c:pt idx="5">
                  <c:v>F</c:v>
                </c:pt>
              </c:strCache>
            </c:strRef>
          </c:cat>
          <c:val>
            <c:numRef>
              <c:f>Sheet1!$G$5:$L$5</c:f>
              <c:numCache>
                <c:formatCode>0%</c:formatCode>
                <c:ptCount val="6"/>
                <c:pt idx="0">
                  <c:v>0.82</c:v>
                </c:pt>
                <c:pt idx="1">
                  <c:v>0.67</c:v>
                </c:pt>
                <c:pt idx="2">
                  <c:v>0.34</c:v>
                </c:pt>
                <c:pt idx="3">
                  <c:v>0.34</c:v>
                </c:pt>
                <c:pt idx="4">
                  <c:v>0.23</c:v>
                </c:pt>
                <c:pt idx="5">
                  <c:v>0.06</c:v>
                </c:pt>
              </c:numCache>
            </c:numRef>
          </c:val>
          <c:extLst>
            <c:ext xmlns:c16="http://schemas.microsoft.com/office/drawing/2014/chart" uri="{C3380CC4-5D6E-409C-BE32-E72D297353CC}">
              <c16:uniqueId val="{00000000-2714-4DB3-AD1B-EE4768726D6C}"/>
            </c:ext>
          </c:extLst>
        </c:ser>
        <c:ser>
          <c:idx val="1"/>
          <c:order val="1"/>
          <c:tx>
            <c:strRef>
              <c:f>Sheet1!$F$8</c:f>
              <c:strCache>
                <c:ptCount val="1"/>
                <c:pt idx="0">
                  <c:v>Hired</c:v>
                </c:pt>
              </c:strCache>
            </c:strRef>
          </c:tx>
          <c:spPr>
            <a:solidFill>
              <a:srgbClr val="00B0F0"/>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Sheet1!$G$4:$L$4</c:f>
              <c:strCache>
                <c:ptCount val="6"/>
                <c:pt idx="0">
                  <c:v>A</c:v>
                </c:pt>
                <c:pt idx="1">
                  <c:v>B</c:v>
                </c:pt>
                <c:pt idx="2">
                  <c:v>C</c:v>
                </c:pt>
                <c:pt idx="3">
                  <c:v>D</c:v>
                </c:pt>
                <c:pt idx="4">
                  <c:v>E</c:v>
                </c:pt>
                <c:pt idx="5">
                  <c:v>F</c:v>
                </c:pt>
              </c:strCache>
            </c:strRef>
          </c:cat>
          <c:val>
            <c:numRef>
              <c:f>Sheet1!$G$8:$L$8</c:f>
              <c:numCache>
                <c:formatCode>0%</c:formatCode>
                <c:ptCount val="6"/>
                <c:pt idx="0">
                  <c:v>0.62</c:v>
                </c:pt>
                <c:pt idx="1">
                  <c:v>0.63</c:v>
                </c:pt>
                <c:pt idx="2">
                  <c:v>0.36</c:v>
                </c:pt>
                <c:pt idx="3">
                  <c:v>0.33</c:v>
                </c:pt>
                <c:pt idx="4">
                  <c:v>0.26</c:v>
                </c:pt>
                <c:pt idx="5">
                  <c:v>7.0000000000000007E-2</c:v>
                </c:pt>
              </c:numCache>
            </c:numRef>
          </c:val>
          <c:extLst>
            <c:ext xmlns:c16="http://schemas.microsoft.com/office/drawing/2014/chart" uri="{C3380CC4-5D6E-409C-BE32-E72D297353CC}">
              <c16:uniqueId val="{00000001-2714-4DB3-AD1B-EE4768726D6C}"/>
            </c:ext>
          </c:extLst>
        </c:ser>
        <c:dLbls>
          <c:dLblPos val="inEnd"/>
          <c:showLegendKey val="0"/>
          <c:showVal val="1"/>
          <c:showCatName val="0"/>
          <c:showSerName val="0"/>
          <c:showPercent val="0"/>
          <c:showBubbleSize val="0"/>
        </c:dLbls>
        <c:gapWidth val="65"/>
        <c:axId val="475206976"/>
        <c:axId val="475207632"/>
      </c:barChart>
      <c:catAx>
        <c:axId val="47520697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800" b="0" i="0" u="none" strike="noStrike" kern="1200" cap="all" baseline="0">
                <a:solidFill>
                  <a:schemeClr val="dk1">
                    <a:lumMod val="75000"/>
                    <a:lumOff val="25000"/>
                  </a:schemeClr>
                </a:solidFill>
                <a:latin typeface="+mn-lt"/>
                <a:ea typeface="+mn-ea"/>
                <a:cs typeface="+mn-cs"/>
              </a:defRPr>
            </a:pPr>
            <a:endParaRPr lang="en-US"/>
          </a:p>
        </c:txPr>
        <c:crossAx val="475207632"/>
        <c:crosses val="autoZero"/>
        <c:auto val="1"/>
        <c:lblAlgn val="ctr"/>
        <c:lblOffset val="100"/>
        <c:noMultiLvlLbl val="0"/>
      </c:catAx>
      <c:valAx>
        <c:axId val="47520763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47520697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0.06063</cdr:x>
      <cdr:y>0.06573</cdr:y>
    </cdr:from>
    <cdr:to>
      <cdr:x>0.11849</cdr:x>
      <cdr:y>0.19812</cdr:y>
    </cdr:to>
    <cdr:sp macro="" textlink="">
      <cdr:nvSpPr>
        <cdr:cNvPr id="2" name="Rectangle 1">
          <a:extLst xmlns:a="http://schemas.openxmlformats.org/drawingml/2006/main">
            <a:ext uri="{FF2B5EF4-FFF2-40B4-BE49-F238E27FC236}">
              <a16:creationId xmlns:a16="http://schemas.microsoft.com/office/drawing/2014/main" id="{1B4CAAFF-D5F0-4FA0-8315-EE1286A4FC2A}"/>
            </a:ext>
          </a:extLst>
        </cdr:cNvPr>
        <cdr:cNvSpPr/>
      </cdr:nvSpPr>
      <cdr:spPr>
        <a:xfrm xmlns:a="http://schemas.openxmlformats.org/drawingml/2006/main">
          <a:off x="666122" y="382007"/>
          <a:ext cx="635619" cy="769434"/>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0.12108</cdr:x>
      <cdr:y>0.06488</cdr:y>
    </cdr:from>
    <cdr:to>
      <cdr:x>0.17837</cdr:x>
      <cdr:y>0.35162</cdr:y>
    </cdr:to>
    <cdr:sp macro="" textlink="">
      <cdr:nvSpPr>
        <cdr:cNvPr id="3" name="Rectangle 2">
          <a:extLst xmlns:a="http://schemas.openxmlformats.org/drawingml/2006/main">
            <a:ext uri="{FF2B5EF4-FFF2-40B4-BE49-F238E27FC236}">
              <a16:creationId xmlns:a16="http://schemas.microsoft.com/office/drawing/2014/main" id="{F90F6DC2-D233-4D81-B819-85A5974969E6}"/>
            </a:ext>
          </a:extLst>
        </cdr:cNvPr>
        <cdr:cNvSpPr/>
      </cdr:nvSpPr>
      <cdr:spPr>
        <a:xfrm xmlns:a="http://schemas.openxmlformats.org/drawingml/2006/main">
          <a:off x="1330240" y="377050"/>
          <a:ext cx="629424" cy="1666487"/>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0.2201</cdr:x>
      <cdr:y>0.0621</cdr:y>
    </cdr:from>
    <cdr:to>
      <cdr:x>0.27739</cdr:x>
      <cdr:y>0.31516</cdr:y>
    </cdr:to>
    <cdr:sp macro="" textlink="">
      <cdr:nvSpPr>
        <cdr:cNvPr id="4" name="Rectangle 3">
          <a:extLst xmlns:a="http://schemas.openxmlformats.org/drawingml/2006/main">
            <a:ext uri="{FF2B5EF4-FFF2-40B4-BE49-F238E27FC236}">
              <a16:creationId xmlns:a16="http://schemas.microsoft.com/office/drawing/2014/main" id="{5568BC06-ACC5-4204-B9BA-343AAF53EF82}"/>
            </a:ext>
          </a:extLst>
        </cdr:cNvPr>
        <cdr:cNvSpPr/>
      </cdr:nvSpPr>
      <cdr:spPr>
        <a:xfrm xmlns:a="http://schemas.openxmlformats.org/drawingml/2006/main">
          <a:off x="2418103" y="360942"/>
          <a:ext cx="629424" cy="1470723"/>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0.28055</cdr:x>
      <cdr:y>0.06125</cdr:y>
    </cdr:from>
    <cdr:to>
      <cdr:x>0.33784</cdr:x>
      <cdr:y>0.34394</cdr:y>
    </cdr:to>
    <cdr:sp macro="" textlink="">
      <cdr:nvSpPr>
        <cdr:cNvPr id="5" name="Rectangle 4">
          <a:extLst xmlns:a="http://schemas.openxmlformats.org/drawingml/2006/main">
            <a:ext uri="{FF2B5EF4-FFF2-40B4-BE49-F238E27FC236}">
              <a16:creationId xmlns:a16="http://schemas.microsoft.com/office/drawing/2014/main" id="{1AA6F4DA-98AB-41B6-8EF7-CF8183971932}"/>
            </a:ext>
          </a:extLst>
        </cdr:cNvPr>
        <cdr:cNvSpPr/>
      </cdr:nvSpPr>
      <cdr:spPr>
        <a:xfrm xmlns:a="http://schemas.openxmlformats.org/drawingml/2006/main">
          <a:off x="3082220" y="355986"/>
          <a:ext cx="629424" cy="1642948"/>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0.38059</cdr:x>
      <cdr:y>0.06616</cdr:y>
    </cdr:from>
    <cdr:to>
      <cdr:x>0.43788</cdr:x>
      <cdr:y>0.56651</cdr:y>
    </cdr:to>
    <cdr:sp macro="" textlink="">
      <cdr:nvSpPr>
        <cdr:cNvPr id="6" name="Rectangle 5">
          <a:extLst xmlns:a="http://schemas.openxmlformats.org/drawingml/2006/main">
            <a:ext uri="{FF2B5EF4-FFF2-40B4-BE49-F238E27FC236}">
              <a16:creationId xmlns:a16="http://schemas.microsoft.com/office/drawing/2014/main" id="{CDB9D176-C190-4BBC-8FD6-1854F6D3538F}"/>
            </a:ext>
          </a:extLst>
        </cdr:cNvPr>
        <cdr:cNvSpPr/>
      </cdr:nvSpPr>
      <cdr:spPr>
        <a:xfrm xmlns:a="http://schemas.openxmlformats.org/drawingml/2006/main">
          <a:off x="4181234" y="384483"/>
          <a:ext cx="629424" cy="2907992"/>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0.44126</cdr:x>
      <cdr:y>0.0653</cdr:y>
    </cdr:from>
    <cdr:to>
      <cdr:x>0.4998</cdr:x>
      <cdr:y>0.55116</cdr:y>
    </cdr:to>
    <cdr:sp macro="" textlink="">
      <cdr:nvSpPr>
        <cdr:cNvPr id="7" name="Rectangle 6">
          <a:extLst xmlns:a="http://schemas.openxmlformats.org/drawingml/2006/main">
            <a:ext uri="{FF2B5EF4-FFF2-40B4-BE49-F238E27FC236}">
              <a16:creationId xmlns:a16="http://schemas.microsoft.com/office/drawing/2014/main" id="{8297CDE1-DFBA-4C6A-9A81-5558EBBC96A0}"/>
            </a:ext>
          </a:extLst>
        </cdr:cNvPr>
        <cdr:cNvSpPr/>
      </cdr:nvSpPr>
      <cdr:spPr>
        <a:xfrm xmlns:a="http://schemas.openxmlformats.org/drawingml/2006/main">
          <a:off x="4847829" y="379527"/>
          <a:ext cx="643054" cy="2823738"/>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0.53927</cdr:x>
      <cdr:y>0.06637</cdr:y>
    </cdr:from>
    <cdr:to>
      <cdr:x>0.5978</cdr:x>
      <cdr:y>0.56651</cdr:y>
    </cdr:to>
    <cdr:sp macro="" textlink="">
      <cdr:nvSpPr>
        <cdr:cNvPr id="8" name="Rectangle 7">
          <a:extLst xmlns:a="http://schemas.openxmlformats.org/drawingml/2006/main">
            <a:ext uri="{FF2B5EF4-FFF2-40B4-BE49-F238E27FC236}">
              <a16:creationId xmlns:a16="http://schemas.microsoft.com/office/drawing/2014/main" id="{12A62121-DAF5-4E94-AA25-9758917B01E0}"/>
            </a:ext>
          </a:extLst>
        </cdr:cNvPr>
        <cdr:cNvSpPr/>
      </cdr:nvSpPr>
      <cdr:spPr>
        <a:xfrm xmlns:a="http://schemas.openxmlformats.org/drawingml/2006/main">
          <a:off x="5924541" y="385723"/>
          <a:ext cx="643054" cy="2906752"/>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0.60073</cdr:x>
      <cdr:y>0.06552</cdr:y>
    </cdr:from>
    <cdr:to>
      <cdr:x>0.65927</cdr:x>
      <cdr:y>0.57419</cdr:y>
    </cdr:to>
    <cdr:sp macro="" textlink="">
      <cdr:nvSpPr>
        <cdr:cNvPr id="9" name="Rectangle 8">
          <a:extLst xmlns:a="http://schemas.openxmlformats.org/drawingml/2006/main">
            <a:ext uri="{FF2B5EF4-FFF2-40B4-BE49-F238E27FC236}">
              <a16:creationId xmlns:a16="http://schemas.microsoft.com/office/drawing/2014/main" id="{2E135E0A-1E0A-4F82-AB95-FB7B9DABD69D}"/>
            </a:ext>
          </a:extLst>
        </cdr:cNvPr>
        <cdr:cNvSpPr/>
      </cdr:nvSpPr>
      <cdr:spPr>
        <a:xfrm xmlns:a="http://schemas.openxmlformats.org/drawingml/2006/main">
          <a:off x="6599809" y="380767"/>
          <a:ext cx="643054" cy="2956313"/>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0.69975</cdr:x>
      <cdr:y>0.06466</cdr:y>
    </cdr:from>
    <cdr:to>
      <cdr:x>0.75829</cdr:x>
      <cdr:y>0.65094</cdr:y>
    </cdr:to>
    <cdr:sp macro="" textlink="">
      <cdr:nvSpPr>
        <cdr:cNvPr id="10" name="Rectangle 9">
          <a:extLst xmlns:a="http://schemas.openxmlformats.org/drawingml/2006/main">
            <a:ext uri="{FF2B5EF4-FFF2-40B4-BE49-F238E27FC236}">
              <a16:creationId xmlns:a16="http://schemas.microsoft.com/office/drawing/2014/main" id="{C29C1A95-0CAD-4C83-B4FA-C8EFE5F764D1}"/>
            </a:ext>
          </a:extLst>
        </cdr:cNvPr>
        <cdr:cNvSpPr/>
      </cdr:nvSpPr>
      <cdr:spPr>
        <a:xfrm xmlns:a="http://schemas.openxmlformats.org/drawingml/2006/main">
          <a:off x="7687671" y="375810"/>
          <a:ext cx="643054" cy="3407319"/>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0.76122</cdr:x>
      <cdr:y>0.06381</cdr:y>
    </cdr:from>
    <cdr:to>
      <cdr:x>0.81975</cdr:x>
      <cdr:y>0.62983</cdr:y>
    </cdr:to>
    <cdr:sp macro="" textlink="">
      <cdr:nvSpPr>
        <cdr:cNvPr id="11" name="Rectangle 10">
          <a:extLst xmlns:a="http://schemas.openxmlformats.org/drawingml/2006/main">
            <a:ext uri="{FF2B5EF4-FFF2-40B4-BE49-F238E27FC236}">
              <a16:creationId xmlns:a16="http://schemas.microsoft.com/office/drawing/2014/main" id="{FA13A80A-FF63-4527-B4E8-72A46ED0142A}"/>
            </a:ext>
          </a:extLst>
        </cdr:cNvPr>
        <cdr:cNvSpPr/>
      </cdr:nvSpPr>
      <cdr:spPr>
        <a:xfrm xmlns:a="http://schemas.openxmlformats.org/drawingml/2006/main">
          <a:off x="8362939" y="370854"/>
          <a:ext cx="643054" cy="3289611"/>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0.86125</cdr:x>
      <cdr:y>0.05963</cdr:y>
    </cdr:from>
    <cdr:to>
      <cdr:x>0.91979</cdr:x>
      <cdr:y>0.78141</cdr:y>
    </cdr:to>
    <cdr:sp macro="" textlink="">
      <cdr:nvSpPr>
        <cdr:cNvPr id="12" name="Rectangle 11">
          <a:extLst xmlns:a="http://schemas.openxmlformats.org/drawingml/2006/main">
            <a:ext uri="{FF2B5EF4-FFF2-40B4-BE49-F238E27FC236}">
              <a16:creationId xmlns:a16="http://schemas.microsoft.com/office/drawing/2014/main" id="{C01F433F-015C-4044-B21A-A4EA183A6FD2}"/>
            </a:ext>
          </a:extLst>
        </cdr:cNvPr>
        <cdr:cNvSpPr/>
      </cdr:nvSpPr>
      <cdr:spPr>
        <a:xfrm xmlns:a="http://schemas.openxmlformats.org/drawingml/2006/main">
          <a:off x="9461953" y="346558"/>
          <a:ext cx="643054" cy="4194854"/>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0.91984</cdr:x>
      <cdr:y>0.06261</cdr:y>
    </cdr:from>
    <cdr:to>
      <cdr:x>0.97838</cdr:x>
      <cdr:y>0.77373</cdr:y>
    </cdr:to>
    <cdr:sp macro="" textlink="">
      <cdr:nvSpPr>
        <cdr:cNvPr id="13" name="Rectangle 12">
          <a:extLst xmlns:a="http://schemas.openxmlformats.org/drawingml/2006/main">
            <a:ext uri="{FF2B5EF4-FFF2-40B4-BE49-F238E27FC236}">
              <a16:creationId xmlns:a16="http://schemas.microsoft.com/office/drawing/2014/main" id="{3434D65E-8CFF-4612-B12B-5642D466BB77}"/>
            </a:ext>
          </a:extLst>
        </cdr:cNvPr>
        <cdr:cNvSpPr/>
      </cdr:nvSpPr>
      <cdr:spPr>
        <a:xfrm xmlns:a="http://schemas.openxmlformats.org/drawingml/2006/main">
          <a:off x="10105629" y="363904"/>
          <a:ext cx="643054" cy="4132903"/>
        </a:xfrm>
        <a:prstGeom xmlns:a="http://schemas.openxmlformats.org/drawingml/2006/main" prst="rect">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9AE00-DBA6-4A9D-BCF6-B84E4EF8C980}" type="datetimeFigureOut">
              <a:rPr lang="en-US" smtClean="0"/>
              <a:t>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02975-2527-4FC3-887B-A07169D178F3}" type="slidenum">
              <a:rPr lang="en-US" smtClean="0"/>
              <a:t>‹#›</a:t>
            </a:fld>
            <a:endParaRPr lang="en-US"/>
          </a:p>
        </p:txBody>
      </p:sp>
    </p:spTree>
    <p:extLst>
      <p:ext uri="{BB962C8B-B14F-4D97-AF65-F5344CB8AC3E}">
        <p14:creationId xmlns:p14="http://schemas.microsoft.com/office/powerpoint/2010/main" val="3140054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 M results in Google (vs. 1.5 M for let the data speak for itself)</a:t>
            </a:r>
          </a:p>
        </p:txBody>
      </p:sp>
      <p:sp>
        <p:nvSpPr>
          <p:cNvPr id="4" name="Slide Number Placeholder 3"/>
          <p:cNvSpPr>
            <a:spLocks noGrp="1"/>
          </p:cNvSpPr>
          <p:nvPr>
            <p:ph type="sldNum" sz="quarter" idx="10"/>
          </p:nvPr>
        </p:nvSpPr>
        <p:spPr/>
        <p:txBody>
          <a:bodyPr/>
          <a:lstStyle/>
          <a:p>
            <a:fld id="{D5F8F49B-435E-4CF3-A8DE-D9F1493B8AAB}" type="slidenum">
              <a:rPr lang="en-US" smtClean="0"/>
              <a:t>21</a:t>
            </a:fld>
            <a:endParaRPr lang="en-US"/>
          </a:p>
        </p:txBody>
      </p:sp>
    </p:spTree>
    <p:extLst>
      <p:ext uri="{BB962C8B-B14F-4D97-AF65-F5344CB8AC3E}">
        <p14:creationId xmlns:p14="http://schemas.microsoft.com/office/powerpoint/2010/main" val="116213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the real data is in panel 3. The features that might clue the reader in to this plot being different include spatial clustering, clumps of dark and light, and the prevalence of light polygons in the south-west edge of the state. In the other plots the dark and light coloring is scattered throughout the state. </a:t>
            </a:r>
          </a:p>
        </p:txBody>
      </p:sp>
      <p:sp>
        <p:nvSpPr>
          <p:cNvPr id="4" name="Slide Number Placeholder 3"/>
          <p:cNvSpPr>
            <a:spLocks noGrp="1"/>
          </p:cNvSpPr>
          <p:nvPr>
            <p:ph type="sldNum" sz="quarter" idx="10"/>
          </p:nvPr>
        </p:nvSpPr>
        <p:spPr/>
        <p:txBody>
          <a:bodyPr/>
          <a:lstStyle/>
          <a:p>
            <a:fld id="{79802975-2527-4FC3-887B-A07169D178F3}" type="slidenum">
              <a:rPr lang="en-US" smtClean="0"/>
              <a:t>68</a:t>
            </a:fld>
            <a:endParaRPr lang="en-US"/>
          </a:p>
        </p:txBody>
      </p:sp>
    </p:spTree>
    <p:extLst>
      <p:ext uri="{BB962C8B-B14F-4D97-AF65-F5344CB8AC3E}">
        <p14:creationId xmlns:p14="http://schemas.microsoft.com/office/powerpoint/2010/main" val="689578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the real data is second from the right. Hint: look at believe, variations, view and very.</a:t>
            </a:r>
          </a:p>
        </p:txBody>
      </p:sp>
      <p:sp>
        <p:nvSpPr>
          <p:cNvPr id="4" name="Slide Number Placeholder 3"/>
          <p:cNvSpPr>
            <a:spLocks noGrp="1"/>
          </p:cNvSpPr>
          <p:nvPr>
            <p:ph type="sldNum" sz="quarter" idx="10"/>
          </p:nvPr>
        </p:nvSpPr>
        <p:spPr/>
        <p:txBody>
          <a:bodyPr/>
          <a:lstStyle/>
          <a:p>
            <a:fld id="{79802975-2527-4FC3-887B-A07169D178F3}" type="slidenum">
              <a:rPr lang="en-US" smtClean="0"/>
              <a:t>69</a:t>
            </a:fld>
            <a:endParaRPr lang="en-US"/>
          </a:p>
        </p:txBody>
      </p:sp>
    </p:spTree>
    <p:extLst>
      <p:ext uri="{BB962C8B-B14F-4D97-AF65-F5344CB8AC3E}">
        <p14:creationId xmlns:p14="http://schemas.microsoft.com/office/powerpoint/2010/main" val="471802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overload sucks, so we aggressively filter. Noise becomes signal.</a:t>
            </a:r>
          </a:p>
          <a:p>
            <a:endParaRPr lang="en-US" dirty="0"/>
          </a:p>
          <a:p>
            <a:r>
              <a:rPr lang="en-US" dirty="0"/>
              <a:t>Lack of meaning is confusing, so we fill in the gaps.  Signal becomes a story.</a:t>
            </a:r>
          </a:p>
          <a:p>
            <a:endParaRPr lang="en-US" dirty="0"/>
          </a:p>
          <a:p>
            <a:r>
              <a:rPr lang="en-US" dirty="0"/>
              <a:t>Need to act fast lest we lose our chance, so we jump to conclusions. Stories become decisions.</a:t>
            </a:r>
          </a:p>
          <a:p>
            <a:endParaRPr lang="en-US" dirty="0"/>
          </a:p>
          <a:p>
            <a:r>
              <a:rPr lang="en-US" dirty="0"/>
              <a:t>This isn’t getting easier, so we try to remember the important bits. Decisions inform our mental models of the world.</a:t>
            </a:r>
          </a:p>
          <a:p>
            <a:endParaRPr lang="en-US" dirty="0"/>
          </a:p>
        </p:txBody>
      </p:sp>
      <p:sp>
        <p:nvSpPr>
          <p:cNvPr id="4" name="Slide Number Placeholder 3"/>
          <p:cNvSpPr>
            <a:spLocks noGrp="1"/>
          </p:cNvSpPr>
          <p:nvPr>
            <p:ph type="sldNum" sz="quarter" idx="10"/>
          </p:nvPr>
        </p:nvSpPr>
        <p:spPr/>
        <p:txBody>
          <a:bodyPr/>
          <a:lstStyle/>
          <a:p>
            <a:fld id="{79802975-2527-4FC3-887B-A07169D178F3}" type="slidenum">
              <a:rPr lang="en-US" smtClean="0"/>
              <a:t>73</a:t>
            </a:fld>
            <a:endParaRPr lang="en-US"/>
          </a:p>
        </p:txBody>
      </p:sp>
    </p:spTree>
    <p:extLst>
      <p:ext uri="{BB962C8B-B14F-4D97-AF65-F5344CB8AC3E}">
        <p14:creationId xmlns:p14="http://schemas.microsoft.com/office/powerpoint/2010/main" val="295849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 M results in Google (vs. 1.5 M for let the data speak for itself)</a:t>
            </a:r>
          </a:p>
        </p:txBody>
      </p:sp>
      <p:sp>
        <p:nvSpPr>
          <p:cNvPr id="4" name="Slide Number Placeholder 3"/>
          <p:cNvSpPr>
            <a:spLocks noGrp="1"/>
          </p:cNvSpPr>
          <p:nvPr>
            <p:ph type="sldNum" sz="quarter" idx="10"/>
          </p:nvPr>
        </p:nvSpPr>
        <p:spPr/>
        <p:txBody>
          <a:bodyPr/>
          <a:lstStyle/>
          <a:p>
            <a:fld id="{D5F8F49B-435E-4CF3-A8DE-D9F1493B8AAB}" type="slidenum">
              <a:rPr lang="en-US" smtClean="0"/>
              <a:t>22</a:t>
            </a:fld>
            <a:endParaRPr lang="en-US"/>
          </a:p>
        </p:txBody>
      </p:sp>
    </p:spTree>
    <p:extLst>
      <p:ext uri="{BB962C8B-B14F-4D97-AF65-F5344CB8AC3E}">
        <p14:creationId xmlns:p14="http://schemas.microsoft.com/office/powerpoint/2010/main" val="3912816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 </a:t>
            </a:r>
          </a:p>
        </p:txBody>
      </p:sp>
      <p:sp>
        <p:nvSpPr>
          <p:cNvPr id="4" name="Slide Number Placeholder 3"/>
          <p:cNvSpPr>
            <a:spLocks noGrp="1"/>
          </p:cNvSpPr>
          <p:nvPr>
            <p:ph type="sldNum" sz="quarter" idx="10"/>
          </p:nvPr>
        </p:nvSpPr>
        <p:spPr/>
        <p:txBody>
          <a:bodyPr/>
          <a:lstStyle/>
          <a:p>
            <a:fld id="{23F65CF8-8021-42C3-8AC2-54B1EDAF3ED9}" type="slidenum">
              <a:rPr lang="en-US" smtClean="0"/>
              <a:t>23</a:t>
            </a:fld>
            <a:endParaRPr lang="en-US"/>
          </a:p>
        </p:txBody>
      </p:sp>
    </p:spTree>
    <p:extLst>
      <p:ext uri="{BB962C8B-B14F-4D97-AF65-F5344CB8AC3E}">
        <p14:creationId xmlns:p14="http://schemas.microsoft.com/office/powerpoint/2010/main" val="366848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Bikiin</a:t>
            </a:r>
            <a:r>
              <a:rPr lang="en-US" dirty="0"/>
              <a:t> graph”</a:t>
            </a:r>
          </a:p>
          <a:p>
            <a:r>
              <a:rPr lang="en-US" dirty="0"/>
              <a:t>http://www.youtube.com/watch?v=NJoE0ZJ7Rn8</a:t>
            </a:r>
          </a:p>
          <a:p>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24</a:t>
            </a:fld>
            <a:endParaRPr lang="en-US"/>
          </a:p>
        </p:txBody>
      </p:sp>
    </p:spTree>
    <p:extLst>
      <p:ext uri="{BB962C8B-B14F-4D97-AF65-F5344CB8AC3E}">
        <p14:creationId xmlns:p14="http://schemas.microsoft.com/office/powerpoint/2010/main" val="4265756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Variant</a:t>
            </a:r>
            <a:r>
              <a:rPr lang="en-US" baseline="0" dirty="0"/>
              <a:t> of the Bikini graph</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effectLst/>
              </a:rPr>
              <a:t>(The lighter color refers to the overall jobs picture, while the darker color points only to the private sector.)	</a:t>
            </a:r>
            <a:endParaRPr lang="en-US" dirty="0"/>
          </a:p>
          <a:p>
            <a:endParaRPr lang="en-US" dirty="0"/>
          </a:p>
          <a:p>
            <a:r>
              <a:rPr lang="en-US" dirty="0"/>
              <a:t>http://thepoliticalcarnival.net/2012/08/03/bikini-graph-time-job-growth-far-exceeds-expectations-more-created-since-jan-than-in-5-of-the-8-bush-years/</a:t>
            </a:r>
          </a:p>
          <a:p>
            <a:r>
              <a:rPr lang="en-US" dirty="0"/>
              <a:t>This is seem</a:t>
            </a:r>
            <a:r>
              <a:rPr lang="en-US" baseline="0" dirty="0"/>
              <a:t> as a pro-Dem chart: shows growth year over year</a:t>
            </a:r>
            <a:endParaRPr lang="en-US" dirty="0"/>
          </a:p>
        </p:txBody>
      </p:sp>
      <p:sp>
        <p:nvSpPr>
          <p:cNvPr id="4" name="Slide Number Placeholder 3"/>
          <p:cNvSpPr>
            <a:spLocks noGrp="1"/>
          </p:cNvSpPr>
          <p:nvPr>
            <p:ph type="sldNum" sz="quarter" idx="10"/>
          </p:nvPr>
        </p:nvSpPr>
        <p:spPr/>
        <p:txBody>
          <a:bodyPr/>
          <a:lstStyle/>
          <a:p>
            <a:fld id="{23F65CF8-8021-42C3-8AC2-54B1EDAF3ED9}" type="slidenum">
              <a:rPr lang="en-US" smtClean="0"/>
              <a:t>26</a:t>
            </a:fld>
            <a:endParaRPr lang="en-US"/>
          </a:p>
        </p:txBody>
      </p:sp>
    </p:spTree>
    <p:extLst>
      <p:ext uri="{BB962C8B-B14F-4D97-AF65-F5344CB8AC3E}">
        <p14:creationId xmlns:p14="http://schemas.microsoft.com/office/powerpoint/2010/main" val="2132912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Choropleth maps illustrating the base rate bias. By encoding only the unweighted density of events, the base rate or population rate of event occurrence is the dominant visual signal, making spatial comparisons difficult. These choropleth maps visualize the location of users of two fictional software applications, A and B. The usage patterns look very similar at a glance, but that is because usage largely follows population (a U.S. citizen is 10% likely to use either application). An interesting spatial pattern— B has twice as many users in Washington state as A — is all but drowned out by the spatially complex, but largely task-irrelevant, signal of U.S. population density. </a:t>
            </a:r>
          </a:p>
        </p:txBody>
      </p:sp>
      <p:sp>
        <p:nvSpPr>
          <p:cNvPr id="4" name="Slide Number Placeholder 3"/>
          <p:cNvSpPr>
            <a:spLocks noGrp="1"/>
          </p:cNvSpPr>
          <p:nvPr>
            <p:ph type="sldNum" sz="quarter" idx="10"/>
          </p:nvPr>
        </p:nvSpPr>
        <p:spPr/>
        <p:txBody>
          <a:bodyPr/>
          <a:lstStyle/>
          <a:p>
            <a:fld id="{79802975-2527-4FC3-887B-A07169D178F3}" type="slidenum">
              <a:rPr lang="en-US" smtClean="0"/>
              <a:t>43</a:t>
            </a:fld>
            <a:endParaRPr lang="en-US"/>
          </a:p>
        </p:txBody>
      </p:sp>
    </p:spTree>
    <p:extLst>
      <p:ext uri="{BB962C8B-B14F-4D97-AF65-F5344CB8AC3E}">
        <p14:creationId xmlns:p14="http://schemas.microsoft.com/office/powerpoint/2010/main" val="303556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C5782F6-B732-4174-8328-985618929932}" type="datetimeFigureOut">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413290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77802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554250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2228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3757772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C5782F6-B732-4174-8328-985618929932}" type="datetimeFigureOut">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3491874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C5782F6-B732-4174-8328-985618929932}" type="datetimeFigureOut">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11588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5782F6-B732-4174-8328-985618929932}" type="datetimeFigureOut">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308211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5782F6-B732-4174-8328-985618929932}" type="datetimeFigureOut">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1719798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text slide BLUE">
    <p:bg>
      <p:bgPr>
        <a:solidFill>
          <a:srgbClr val="0A54AC"/>
        </a:soli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7" y="236791"/>
            <a:ext cx="10972800" cy="1143000"/>
          </a:xfrm>
        </p:spPr>
        <p:txBody>
          <a:bodyPr/>
          <a:lstStyle>
            <a:lvl1pPr>
              <a:defRPr sz="6400"/>
            </a:lvl1pPr>
          </a:lstStyle>
          <a:p>
            <a:r>
              <a:rPr lang="en-US" dirty="0"/>
              <a:t>headline</a:t>
            </a:r>
          </a:p>
        </p:txBody>
      </p:sp>
      <p:sp>
        <p:nvSpPr>
          <p:cNvPr id="11" name="Text Placeholder 10"/>
          <p:cNvSpPr>
            <a:spLocks noGrp="1"/>
          </p:cNvSpPr>
          <p:nvPr>
            <p:ph type="body" sz="quarter" idx="11" hasCustomPrompt="1"/>
          </p:nvPr>
        </p:nvSpPr>
        <p:spPr>
          <a:xfrm>
            <a:off x="160867" y="2220537"/>
            <a:ext cx="10972800" cy="806795"/>
          </a:xfrm>
        </p:spPr>
        <p:txBody>
          <a:bodyPr/>
          <a:lstStyle>
            <a:lvl1pPr marL="0" indent="0">
              <a:buNone/>
              <a:defRPr sz="4800" b="0" i="0">
                <a:latin typeface="Segoe Light"/>
                <a:cs typeface="Segoe Light"/>
              </a:defRPr>
            </a:lvl1pPr>
          </a:lstStyle>
          <a:p>
            <a:pPr lvl="0"/>
            <a:r>
              <a:rPr lang="en-US" dirty="0"/>
              <a:t>subhead</a:t>
            </a:r>
          </a:p>
        </p:txBody>
      </p:sp>
      <p:sp>
        <p:nvSpPr>
          <p:cNvPr id="4" name="Text Placeholder 3"/>
          <p:cNvSpPr>
            <a:spLocks noGrp="1"/>
          </p:cNvSpPr>
          <p:nvPr>
            <p:ph type="body" sz="quarter" idx="15" hasCustomPrompt="1"/>
          </p:nvPr>
        </p:nvSpPr>
        <p:spPr>
          <a:xfrm>
            <a:off x="166213" y="2950831"/>
            <a:ext cx="10967455" cy="2867027"/>
          </a:xfrm>
        </p:spPr>
        <p:txBody>
          <a:bodyPr/>
          <a:lstStyle>
            <a:lvl1pPr marL="0" indent="0">
              <a:buNone/>
              <a:defRPr/>
            </a:lvl1pPr>
          </a:lstStyle>
          <a:p>
            <a:pPr lvl="0"/>
            <a:r>
              <a:rPr lang="en-US" dirty="0"/>
              <a:t>Click to add text</a:t>
            </a:r>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5857541C-8811-4CA7-9523-3B01BD1C346F}" type="slidenum">
              <a:rPr lang="en-US" smtClean="0"/>
              <a:t>‹#›</a:t>
            </a:fld>
            <a:endParaRPr lang="en-US"/>
          </a:p>
        </p:txBody>
      </p:sp>
    </p:spTree>
    <p:extLst>
      <p:ext uri="{BB962C8B-B14F-4D97-AF65-F5344CB8AC3E}">
        <p14:creationId xmlns:p14="http://schemas.microsoft.com/office/powerpoint/2010/main" val="354275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5782F6-B732-4174-8328-985618929932}" type="datetimeFigureOut">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2941885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5782F6-B732-4174-8328-985618929932}" type="datetimeFigureOut">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865402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5782F6-B732-4174-8328-985618929932}"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326061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5782F6-B732-4174-8328-985618929932}" type="datetimeFigureOut">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1173559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5782F6-B732-4174-8328-985618929932}" type="datetimeFigureOut">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876158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5782F6-B732-4174-8328-985618929932}" type="datetimeFigureOut">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26935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221159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5782F6-B732-4174-8328-985618929932}"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0180D-D4D8-41AC-A57B-FC4E7F839226}" type="slidenum">
              <a:rPr lang="en-US" smtClean="0"/>
              <a:t>‹#›</a:t>
            </a:fld>
            <a:endParaRPr lang="en-US"/>
          </a:p>
        </p:txBody>
      </p:sp>
    </p:spTree>
    <p:extLst>
      <p:ext uri="{BB962C8B-B14F-4D97-AF65-F5344CB8AC3E}">
        <p14:creationId xmlns:p14="http://schemas.microsoft.com/office/powerpoint/2010/main" val="3927844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C5782F6-B732-4174-8328-985618929932}" type="datetimeFigureOut">
              <a:rPr lang="en-US" smtClean="0"/>
              <a:t>11/2/2017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170180D-D4D8-41AC-A57B-FC4E7F839226}" type="slidenum">
              <a:rPr lang="en-US" smtClean="0"/>
              <a:t>‹#›</a:t>
            </a:fld>
            <a:endParaRPr lang="en-US"/>
          </a:p>
        </p:txBody>
      </p:sp>
    </p:spTree>
    <p:extLst>
      <p:ext uri="{BB962C8B-B14F-4D97-AF65-F5344CB8AC3E}">
        <p14:creationId xmlns:p14="http://schemas.microsoft.com/office/powerpoint/2010/main" val="42138672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fivethirtyeight.com/features/science-isnt-broken/#part1"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hyperlink" Target="http://vudlab.com/simpsons/"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hyperlink" Target="http://vudlab.com/simps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hyperlink" Target="http://vudlab.com/simpso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notesSlide" Target="../notesSlides/notesSlide1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google.com/url?sa=i&amp;rct=j&amp;q=&amp;esrc=s&amp;source=images&amp;cd=&amp;cad=rja&amp;uact=8&amp;ved=0ahUKEwjp-u_YveHUAhUJ1mMKHTZBA3EQjRwIBw&amp;url=https://www.pinterest.com/pin/18155204721110628/&amp;psig=AFQjCNGnUs33v7f408cxpi72GyTXZPBiOQ&amp;ust=1498771645772738"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google.com/url?sa=i&amp;rct=j&amp;q=&amp;esrc=s&amp;source=images&amp;cd=&amp;cad=rja&amp;uact=8&amp;ved=0ahUKEwjp-u_YveHUAhUJ1mMKHTZBA3EQjRwIBw&amp;url=https://www.pinterest.com/pin/18155204721110628/&amp;psig=AFQjCNGnUs33v7f408cxpi72GyTXZPBiOQ&amp;ust=1498771645772738"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tdan.com/data-storytelling-its-more-than-visualization"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hyperlink" Target="http://napa-cards.net/"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visual.ly/blog/a-code-of-ethics-for-data-visualization-professional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Belief_bias" TargetMode="Externa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en.wikipedia.org/wiki/Confirmation_bias"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betterhumans.coach.me/cognitive-bias-cheat-sheet-55a472476b18"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steven-drucker.com/" TargetMode="External"/><Relationship Id="rId2" Type="http://schemas.openxmlformats.org/officeDocument/2006/relationships/hyperlink" Target="http://www.sanddance.ms/"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betterhumans.coach.me/cognitive-bias-cheat-sheet-55a472476b18"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Segoe UI" panose="020B0502040204020203" pitchFamily="34" charset="0"/>
                <a:cs typeface="Segoe UI" panose="020B0502040204020203" pitchFamily="34" charset="0"/>
              </a:rPr>
              <a:t>Data Presentations</a:t>
            </a:r>
            <a:br>
              <a:rPr lang="en-US" dirty="0">
                <a:latin typeface="Segoe UI" panose="020B0502040204020203" pitchFamily="34" charset="0"/>
                <a:cs typeface="Segoe UI" panose="020B0502040204020203" pitchFamily="34" charset="0"/>
              </a:rPr>
            </a:br>
            <a:r>
              <a:rPr lang="en-US" sz="2800" dirty="0">
                <a:latin typeface="Segoe UI" panose="020B0502040204020203" pitchFamily="34" charset="0"/>
                <a:cs typeface="Segoe UI" panose="020B0502040204020203" pitchFamily="34" charset="0"/>
              </a:rPr>
              <a:t>(or why data doesn’t speak for themselves)</a:t>
            </a:r>
            <a:endParaRPr lang="en-US" dirty="0">
              <a:latin typeface="Segoe UI" panose="020B0502040204020203" pitchFamily="34" charset="0"/>
              <a:cs typeface="Segoe UI" panose="020B0502040204020203" pitchFamily="34" charset="0"/>
            </a:endParaRPr>
          </a:p>
        </p:txBody>
      </p:sp>
      <p:sp>
        <p:nvSpPr>
          <p:cNvPr id="3" name="Subtitle 2"/>
          <p:cNvSpPr>
            <a:spLocks noGrp="1"/>
          </p:cNvSpPr>
          <p:nvPr>
            <p:ph type="subTitle" idx="1"/>
          </p:nvPr>
        </p:nvSpPr>
        <p:spPr/>
        <p:txBody>
          <a:bodyPr>
            <a:noAutofit/>
          </a:bodyPr>
          <a:lstStyle/>
          <a:p>
            <a:r>
              <a:rPr lang="en-US" sz="2800" dirty="0">
                <a:latin typeface="Segoe UI" panose="020B0502040204020203" pitchFamily="34" charset="0"/>
                <a:cs typeface="Segoe UI" panose="020B0502040204020203" pitchFamily="34" charset="0"/>
              </a:rPr>
              <a:t>Steven M. Drucker</a:t>
            </a:r>
          </a:p>
          <a:p>
            <a:r>
              <a:rPr lang="en-US" sz="2800" dirty="0">
                <a:latin typeface="Segoe UI" panose="020B0502040204020203" pitchFamily="34" charset="0"/>
                <a:cs typeface="Segoe UI" panose="020B0502040204020203" pitchFamily="34" charset="0"/>
              </a:rPr>
              <a:t>Principal Researcher</a:t>
            </a:r>
          </a:p>
          <a:p>
            <a:r>
              <a:rPr lang="en-US" sz="2800" dirty="0">
                <a:latin typeface="Segoe UI" panose="020B0502040204020203" pitchFamily="34" charset="0"/>
                <a:cs typeface="Segoe UI" panose="020B0502040204020203" pitchFamily="34" charset="0"/>
              </a:rPr>
              <a:t>Microsoft Research</a:t>
            </a:r>
          </a:p>
        </p:txBody>
      </p:sp>
    </p:spTree>
    <p:extLst>
      <p:ext uri="{BB962C8B-B14F-4D97-AF65-F5344CB8AC3E}">
        <p14:creationId xmlns:p14="http://schemas.microsoft.com/office/powerpoint/2010/main" val="3484662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3’s?</a:t>
            </a:r>
          </a:p>
        </p:txBody>
      </p:sp>
      <p:sp>
        <p:nvSpPr>
          <p:cNvPr id="3" name="Content Placeholder 2"/>
          <p:cNvSpPr>
            <a:spLocks noGrp="1"/>
          </p:cNvSpPr>
          <p:nvPr>
            <p:ph idx="1"/>
          </p:nvPr>
        </p:nvSpPr>
        <p:spPr>
          <a:xfrm>
            <a:off x="685799" y="2067791"/>
            <a:ext cx="11132371" cy="4150894"/>
          </a:xfrm>
        </p:spPr>
        <p:txBody>
          <a:bodyPr/>
          <a:lstStyle/>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1281768756138976546984506985604982826762</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9809858458224509856458945098450980943585</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9091030209905959595772564675050678904567</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8845789809821677654876364908560912949686</a:t>
            </a:r>
          </a:p>
        </p:txBody>
      </p:sp>
    </p:spTree>
    <p:extLst>
      <p:ext uri="{BB962C8B-B14F-4D97-AF65-F5344CB8AC3E}">
        <p14:creationId xmlns:p14="http://schemas.microsoft.com/office/powerpoint/2010/main" val="4131120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3’s?</a:t>
            </a:r>
          </a:p>
        </p:txBody>
      </p:sp>
      <p:sp>
        <p:nvSpPr>
          <p:cNvPr id="3" name="Content Placeholder 2"/>
          <p:cNvSpPr>
            <a:spLocks noGrp="1"/>
          </p:cNvSpPr>
          <p:nvPr>
            <p:ph idx="1"/>
          </p:nvPr>
        </p:nvSpPr>
        <p:spPr>
          <a:xfrm>
            <a:off x="685799" y="2067791"/>
            <a:ext cx="11132371" cy="4150894"/>
          </a:xfrm>
        </p:spPr>
        <p:txBody>
          <a:bodyPr/>
          <a:lstStyle/>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12817687561</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8976546984506985604982826762</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980985845822450985645894509845098094</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585</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9091030209905959595772564675050678904567</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8845789809821677654876</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64908560912949686</a:t>
            </a:r>
          </a:p>
        </p:txBody>
      </p:sp>
    </p:spTree>
    <p:extLst>
      <p:ext uri="{BB962C8B-B14F-4D97-AF65-F5344CB8AC3E}">
        <p14:creationId xmlns:p14="http://schemas.microsoft.com/office/powerpoint/2010/main" val="3848245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3’s?</a:t>
            </a:r>
          </a:p>
        </p:txBody>
      </p:sp>
      <p:sp>
        <p:nvSpPr>
          <p:cNvPr id="3" name="Content Placeholder 2"/>
          <p:cNvSpPr>
            <a:spLocks noGrp="1"/>
          </p:cNvSpPr>
          <p:nvPr>
            <p:ph idx="1"/>
          </p:nvPr>
        </p:nvSpPr>
        <p:spPr>
          <a:xfrm>
            <a:off x="685799" y="2067791"/>
            <a:ext cx="11132371" cy="4150894"/>
          </a:xfrm>
        </p:spPr>
        <p:txBody>
          <a:bodyPr/>
          <a:lstStyle/>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12817687561</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8976546984506985604982826762</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980985845822450985645894509845098094</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585</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90910</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0209905959595772564675050678904567</a:t>
            </a:r>
          </a:p>
          <a:p>
            <a:pPr marL="0" indent="0" algn="ctr">
              <a:buNone/>
            </a:pPr>
            <a:r>
              <a:rPr lang="en-US" sz="3600" dirty="0">
                <a:solidFill>
                  <a:schemeClr val="tx1">
                    <a:lumMod val="75000"/>
                  </a:schemeClr>
                </a:solidFill>
                <a:latin typeface="Arial" panose="020B0604020202020204" pitchFamily="34" charset="0"/>
                <a:cs typeface="Arial" panose="020B0604020202020204" pitchFamily="34" charset="0"/>
              </a:rPr>
              <a:t>8845789809821677654876</a:t>
            </a:r>
            <a:r>
              <a:rPr lang="en-US" sz="3600" dirty="0">
                <a:solidFill>
                  <a:srgbClr val="FF0000"/>
                </a:solidFill>
                <a:latin typeface="Arial" panose="020B0604020202020204" pitchFamily="34" charset="0"/>
                <a:cs typeface="Arial" panose="020B0604020202020204" pitchFamily="34" charset="0"/>
              </a:rPr>
              <a:t>3</a:t>
            </a:r>
            <a:r>
              <a:rPr lang="en-US" sz="3600" dirty="0">
                <a:solidFill>
                  <a:schemeClr val="tx1">
                    <a:lumMod val="75000"/>
                  </a:schemeClr>
                </a:solidFill>
                <a:latin typeface="Arial" panose="020B0604020202020204" pitchFamily="34" charset="0"/>
                <a:cs typeface="Arial" panose="020B0604020202020204" pitchFamily="34" charset="0"/>
              </a:rPr>
              <a:t>64908560912949686</a:t>
            </a:r>
          </a:p>
        </p:txBody>
      </p:sp>
    </p:spTree>
    <p:extLst>
      <p:ext uri="{BB962C8B-B14F-4D97-AF65-F5344CB8AC3E}">
        <p14:creationId xmlns:p14="http://schemas.microsoft.com/office/powerpoint/2010/main" val="693387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Preattentive</a:t>
            </a:r>
            <a:r>
              <a:rPr lang="en-US" dirty="0"/>
              <a:t> Processing</a:t>
            </a:r>
          </a:p>
        </p:txBody>
      </p:sp>
      <p:sp>
        <p:nvSpPr>
          <p:cNvPr id="3" name="Content Placeholder 2"/>
          <p:cNvSpPr>
            <a:spLocks noGrp="1"/>
          </p:cNvSpPr>
          <p:nvPr>
            <p:ph idx="1"/>
          </p:nvPr>
        </p:nvSpPr>
        <p:spPr/>
        <p:txBody>
          <a:bodyPr/>
          <a:lstStyle/>
          <a:p>
            <a:endParaRPr lang="en-US"/>
          </a:p>
        </p:txBody>
      </p:sp>
      <p:pic>
        <p:nvPicPr>
          <p:cNvPr id="4" name="Picture 1" descr="http://www.csc.ncsu.edu/faculty/healey/PP/figs/colour_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315" y="2125266"/>
            <a:ext cx="2785310" cy="27374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csc.ncsu.edu/faculty/healey/PP/figs/colour_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25266"/>
            <a:ext cx="2785310" cy="27374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5597" y="6243426"/>
            <a:ext cx="6362058" cy="369332"/>
          </a:xfrm>
          <a:prstGeom prst="rect">
            <a:avLst/>
          </a:prstGeom>
        </p:spPr>
        <p:txBody>
          <a:bodyPr wrap="square">
            <a:spAutoFit/>
          </a:bodyPr>
          <a:lstStyle/>
          <a:p>
            <a:r>
              <a:rPr lang="en-US" dirty="0"/>
              <a:t>http://www.csc.ncsu.edu/faculty/healey/PP/index.html</a:t>
            </a:r>
          </a:p>
        </p:txBody>
      </p:sp>
    </p:spTree>
    <p:extLst>
      <p:ext uri="{BB962C8B-B14F-4D97-AF65-F5344CB8AC3E}">
        <p14:creationId xmlns:p14="http://schemas.microsoft.com/office/powerpoint/2010/main" val="159998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Preattentive</a:t>
            </a:r>
            <a:endParaRPr lang="en-US" dirty="0"/>
          </a:p>
        </p:txBody>
      </p:sp>
      <p:sp>
        <p:nvSpPr>
          <p:cNvPr id="3" name="Content Placeholder 2"/>
          <p:cNvSpPr>
            <a:spLocks noGrp="1"/>
          </p:cNvSpPr>
          <p:nvPr>
            <p:ph idx="1"/>
          </p:nvPr>
        </p:nvSpPr>
        <p:spPr/>
        <p:txBody>
          <a:bodyPr/>
          <a:lstStyle/>
          <a:p>
            <a:endParaRPr lang="en-US" dirty="0"/>
          </a:p>
        </p:txBody>
      </p:sp>
      <p:sp>
        <p:nvSpPr>
          <p:cNvPr id="6" name="Rectangle 5"/>
          <p:cNvSpPr/>
          <p:nvPr/>
        </p:nvSpPr>
        <p:spPr>
          <a:xfrm>
            <a:off x="5005597" y="6243426"/>
            <a:ext cx="6362058" cy="369332"/>
          </a:xfrm>
          <a:prstGeom prst="rect">
            <a:avLst/>
          </a:prstGeom>
        </p:spPr>
        <p:txBody>
          <a:bodyPr wrap="square">
            <a:spAutoFit/>
          </a:bodyPr>
          <a:lstStyle/>
          <a:p>
            <a:r>
              <a:rPr lang="en-US" dirty="0"/>
              <a:t>http://www.csc.ncsu.edu/faculty/healey/PP/index.html</a:t>
            </a:r>
          </a:p>
        </p:txBody>
      </p:sp>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169" y="2152239"/>
            <a:ext cx="2784475" cy="273526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636" y="2152239"/>
            <a:ext cx="2783870" cy="2736078"/>
          </a:xfrm>
          <a:prstGeom prst="rect">
            <a:avLst/>
          </a:prstGeom>
        </p:spPr>
      </p:pic>
    </p:spTree>
    <p:extLst>
      <p:ext uri="{BB962C8B-B14F-4D97-AF65-F5344CB8AC3E}">
        <p14:creationId xmlns:p14="http://schemas.microsoft.com/office/powerpoint/2010/main" val="271271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124" y="2229299"/>
            <a:ext cx="2741612" cy="26939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246" y="2218998"/>
            <a:ext cx="2751524" cy="2704288"/>
          </a:xfrm>
          <a:prstGeom prst="rect">
            <a:avLst/>
          </a:prstGeom>
        </p:spPr>
      </p:pic>
    </p:spTree>
    <p:extLst>
      <p:ext uri="{BB962C8B-B14F-4D97-AF65-F5344CB8AC3E}">
        <p14:creationId xmlns:p14="http://schemas.microsoft.com/office/powerpoint/2010/main" val="2509247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D3A0-A28F-4747-9594-F3C39B90EB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D4ADF8-01F1-48D9-8966-55F4280F8C2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5DDB303-29FB-4130-BD40-90E7D5437D35}"/>
              </a:ext>
            </a:extLst>
          </p:cNvPr>
          <p:cNvPicPr>
            <a:picLocks noChangeAspect="1"/>
          </p:cNvPicPr>
          <p:nvPr/>
        </p:nvPicPr>
        <p:blipFill>
          <a:blip r:embed="rId2"/>
          <a:stretch>
            <a:fillRect/>
          </a:stretch>
        </p:blipFill>
        <p:spPr>
          <a:xfrm>
            <a:off x="3435892" y="457200"/>
            <a:ext cx="4765738" cy="6009967"/>
          </a:xfrm>
          <a:prstGeom prst="rect">
            <a:avLst/>
          </a:prstGeom>
        </p:spPr>
      </p:pic>
    </p:spTree>
    <p:extLst>
      <p:ext uri="{BB962C8B-B14F-4D97-AF65-F5344CB8AC3E}">
        <p14:creationId xmlns:p14="http://schemas.microsoft.com/office/powerpoint/2010/main" val="2399445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 name="Picture 14"/>
          <p:cNvPicPr>
            <a:picLocks noChangeAspect="1"/>
          </p:cNvPicPr>
          <p:nvPr/>
        </p:nvPicPr>
        <p:blipFill>
          <a:blip r:embed="rId2"/>
          <a:stretch>
            <a:fillRect/>
          </a:stretch>
        </p:blipFill>
        <p:spPr>
          <a:xfrm>
            <a:off x="2121063" y="1051354"/>
            <a:ext cx="7949873" cy="4755292"/>
          </a:xfrm>
          <a:prstGeom prst="rect">
            <a:avLst/>
          </a:prstGeom>
        </p:spPr>
      </p:pic>
    </p:spTree>
    <p:extLst>
      <p:ext uri="{BB962C8B-B14F-4D97-AF65-F5344CB8AC3E}">
        <p14:creationId xmlns:p14="http://schemas.microsoft.com/office/powerpoint/2010/main" val="113882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5" name="Picture 14"/>
          <p:cNvPicPr>
            <a:picLocks noChangeAspect="1"/>
          </p:cNvPicPr>
          <p:nvPr/>
        </p:nvPicPr>
        <p:blipFill>
          <a:blip r:embed="rId2"/>
          <a:stretch>
            <a:fillRect/>
          </a:stretch>
        </p:blipFill>
        <p:spPr>
          <a:xfrm>
            <a:off x="2121063" y="1051354"/>
            <a:ext cx="7949873" cy="4755292"/>
          </a:xfrm>
          <a:prstGeom prst="rect">
            <a:avLst/>
          </a:prstGeom>
        </p:spPr>
      </p:pic>
      <p:pic>
        <p:nvPicPr>
          <p:cNvPr id="4" name="Picture 3"/>
          <p:cNvPicPr>
            <a:picLocks noChangeAspect="1"/>
          </p:cNvPicPr>
          <p:nvPr/>
        </p:nvPicPr>
        <p:blipFill>
          <a:blip r:embed="rId3"/>
          <a:stretch>
            <a:fillRect/>
          </a:stretch>
        </p:blipFill>
        <p:spPr>
          <a:xfrm>
            <a:off x="3218438" y="1718924"/>
            <a:ext cx="5755123" cy="3420152"/>
          </a:xfrm>
          <a:prstGeom prst="rect">
            <a:avLst/>
          </a:prstGeom>
        </p:spPr>
      </p:pic>
    </p:spTree>
    <p:extLst>
      <p:ext uri="{BB962C8B-B14F-4D97-AF65-F5344CB8AC3E}">
        <p14:creationId xmlns:p14="http://schemas.microsoft.com/office/powerpoint/2010/main" val="4075056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01561" y="1190523"/>
            <a:ext cx="7236096" cy="5262615"/>
          </a:xfrm>
          <a:prstGeom prst="rect">
            <a:avLst/>
          </a:prstGeom>
        </p:spPr>
      </p:pic>
    </p:spTree>
    <p:extLst>
      <p:ext uri="{BB962C8B-B14F-4D97-AF65-F5344CB8AC3E}">
        <p14:creationId xmlns:p14="http://schemas.microsoft.com/office/powerpoint/2010/main" val="2187040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Overload</a:t>
            </a:r>
          </a:p>
        </p:txBody>
      </p:sp>
      <p:sp>
        <p:nvSpPr>
          <p:cNvPr id="3" name="Content Placeholder 2"/>
          <p:cNvSpPr>
            <a:spLocks noGrp="1"/>
          </p:cNvSpPr>
          <p:nvPr>
            <p:ph idx="1"/>
          </p:nvPr>
        </p:nvSpPr>
        <p:spPr>
          <a:xfrm>
            <a:off x="685799" y="1861457"/>
            <a:ext cx="11132371" cy="4357228"/>
          </a:xfrm>
        </p:spPr>
        <p:txBody>
          <a:bodyPr>
            <a:normAutofit/>
          </a:bodyPr>
          <a:lstStyle/>
          <a:p>
            <a:r>
              <a:rPr lang="en-US" sz="2800" dirty="0"/>
              <a:t>5 billion videos watched per day on YouTube (2017) (2B in 2010)</a:t>
            </a:r>
          </a:p>
          <a:p>
            <a:r>
              <a:rPr lang="en-US" sz="2800" dirty="0"/>
              <a:t>350 million photos per day (2017) (100M in 2010)</a:t>
            </a:r>
          </a:p>
          <a:p>
            <a:r>
              <a:rPr lang="en-US" sz="2800" dirty="0"/>
              <a:t>74 trillion emails sent annually, 205B per day (2017)</a:t>
            </a:r>
          </a:p>
          <a:p>
            <a:r>
              <a:rPr lang="en-US" sz="2800" dirty="0"/>
              <a:t>4.62 billion pages (2016)</a:t>
            </a:r>
          </a:p>
        </p:txBody>
      </p:sp>
    </p:spTree>
    <p:extLst>
      <p:ext uri="{BB962C8B-B14F-4D97-AF65-F5344CB8AC3E}">
        <p14:creationId xmlns:p14="http://schemas.microsoft.com/office/powerpoint/2010/main" val="3230358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https://3.bp.blogspot.com/-dYWcbKVsiGY/V8RFmMFnLjI/AAAAAAAAG9Y/Qr_PGmR0V8MhSXb8-rBdAsdciny-oql2ACLcB/s1600/1datasauru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8898" y="1357382"/>
            <a:ext cx="6769021" cy="46765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34696" y="6358048"/>
            <a:ext cx="1683474" cy="369332"/>
          </a:xfrm>
          <a:prstGeom prst="rect">
            <a:avLst/>
          </a:prstGeom>
          <a:noFill/>
        </p:spPr>
        <p:txBody>
          <a:bodyPr wrap="none" rtlCol="0">
            <a:spAutoFit/>
          </a:bodyPr>
          <a:lstStyle/>
          <a:p>
            <a:r>
              <a:rPr lang="en-US" dirty="0"/>
              <a:t>Alberto Cairo</a:t>
            </a:r>
          </a:p>
        </p:txBody>
      </p:sp>
    </p:spTree>
    <p:extLst>
      <p:ext uri="{BB962C8B-B14F-4D97-AF65-F5344CB8AC3E}">
        <p14:creationId xmlns:p14="http://schemas.microsoft.com/office/powerpoint/2010/main" val="2255045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nchor="ctr">
            <a:normAutofit/>
          </a:bodyPr>
          <a:lstStyle/>
          <a:p>
            <a:pPr marL="0" indent="0" algn="ctr">
              <a:buNone/>
            </a:pPr>
            <a:r>
              <a:rPr lang="en-US" sz="6600" dirty="0"/>
              <a:t>“Let the data speak for themselves”</a:t>
            </a:r>
          </a:p>
        </p:txBody>
      </p:sp>
    </p:spTree>
    <p:extLst>
      <p:ext uri="{BB962C8B-B14F-4D97-AF65-F5344CB8AC3E}">
        <p14:creationId xmlns:p14="http://schemas.microsoft.com/office/powerpoint/2010/main" val="3925761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nchor="ctr">
            <a:normAutofit/>
          </a:bodyPr>
          <a:lstStyle/>
          <a:p>
            <a:pPr marL="0" indent="0" algn="ctr">
              <a:buNone/>
            </a:pPr>
            <a:r>
              <a:rPr lang="en-US" sz="6600" dirty="0"/>
              <a:t>“Let the data speak for themselves”</a:t>
            </a:r>
          </a:p>
        </p:txBody>
      </p:sp>
      <p:sp>
        <p:nvSpPr>
          <p:cNvPr id="5" name="Oval 4"/>
          <p:cNvSpPr/>
          <p:nvPr/>
        </p:nvSpPr>
        <p:spPr>
          <a:xfrm>
            <a:off x="2438520" y="715009"/>
            <a:ext cx="7626927" cy="6142991"/>
          </a:xfrm>
          <a:prstGeom prst="ellipse">
            <a:avLst/>
          </a:prstGeom>
          <a:noFill/>
          <a:ln w="142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053902" y="1225144"/>
            <a:ext cx="6068291" cy="5122719"/>
          </a:xfrm>
          <a:prstGeom prst="line">
            <a:avLst/>
          </a:prstGeom>
          <a:ln w="142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197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normAutofit/>
          </a:bodyPr>
          <a:lstStyle/>
          <a:p>
            <a:endParaRPr lang="en-US"/>
          </a:p>
        </p:txBody>
      </p:sp>
      <p:sp>
        <p:nvSpPr>
          <p:cNvPr id="5" name="Text Placeholder 4"/>
          <p:cNvSpPr>
            <a:spLocks noGrp="1"/>
          </p:cNvSpPr>
          <p:nvPr>
            <p:ph type="body" sz="quarter" idx="15"/>
          </p:nvPr>
        </p:nvSpPr>
        <p:spPr/>
        <p:txBody>
          <a:bodyPr/>
          <a:lstStyle/>
          <a:p>
            <a:endParaRPr lang="en-US"/>
          </a:p>
        </p:txBody>
      </p:sp>
      <p:pic>
        <p:nvPicPr>
          <p:cNvPr id="6"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65088"/>
            <a:ext cx="13236575" cy="6923088"/>
          </a:xfrm>
        </p:spPr>
      </p:pic>
    </p:spTree>
    <p:extLst>
      <p:ext uri="{BB962C8B-B14F-4D97-AF65-F5344CB8AC3E}">
        <p14:creationId xmlns:p14="http://schemas.microsoft.com/office/powerpoint/2010/main" val="111229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48882" y="757821"/>
            <a:ext cx="8904288" cy="5548312"/>
          </a:xfrm>
        </p:spPr>
      </p:pic>
    </p:spTree>
    <p:extLst>
      <p:ext uri="{BB962C8B-B14F-4D97-AF65-F5344CB8AC3E}">
        <p14:creationId xmlns:p14="http://schemas.microsoft.com/office/powerpoint/2010/main" val="2967329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1" b="50395"/>
          <a:stretch/>
        </p:blipFill>
        <p:spPr>
          <a:xfrm>
            <a:off x="0" y="2060575"/>
            <a:ext cx="5953125" cy="4011613"/>
          </a:xfrm>
        </p:spPr>
      </p:pic>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49676" b="-494"/>
          <a:stretch/>
        </p:blipFill>
        <p:spPr>
          <a:xfrm>
            <a:off x="6224604" y="2059940"/>
            <a:ext cx="5810762" cy="4011814"/>
          </a:xfrm>
          <a:prstGeom prst="rect">
            <a:avLst/>
          </a:prstGeom>
        </p:spPr>
      </p:pic>
    </p:spTree>
    <p:extLst>
      <p:ext uri="{BB962C8B-B14F-4D97-AF65-F5344CB8AC3E}">
        <p14:creationId xmlns:p14="http://schemas.microsoft.com/office/powerpoint/2010/main" val="4035516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68288" y="147638"/>
            <a:ext cx="11923712" cy="6518275"/>
          </a:xfrm>
        </p:spPr>
      </p:pic>
    </p:spTree>
    <p:extLst>
      <p:ext uri="{BB962C8B-B14F-4D97-AF65-F5344CB8AC3E}">
        <p14:creationId xmlns:p14="http://schemas.microsoft.com/office/powerpoint/2010/main" val="337050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009900" y="1095095"/>
            <a:ext cx="6743700" cy="4794250"/>
          </a:xfrm>
        </p:spPr>
      </p:pic>
    </p:spTree>
    <p:extLst>
      <p:ext uri="{BB962C8B-B14F-4D97-AF65-F5344CB8AC3E}">
        <p14:creationId xmlns:p14="http://schemas.microsoft.com/office/powerpoint/2010/main" val="232115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unemployment under different presidents fox news">
            <a:extLst>
              <a:ext uri="{FF2B5EF4-FFF2-40B4-BE49-F238E27FC236}">
                <a16:creationId xmlns:a16="http://schemas.microsoft.com/office/drawing/2014/main" id="{55FC9315-69C0-412B-9D43-FB419DC9E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950" y="814388"/>
            <a:ext cx="5372100"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588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unemployment under different presidents">
            <a:extLst>
              <a:ext uri="{FF2B5EF4-FFF2-40B4-BE49-F238E27FC236}">
                <a16:creationId xmlns:a16="http://schemas.microsoft.com/office/drawing/2014/main" id="{1CBD1F0B-B471-46D7-899E-9D6E8B8BA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654" y="599222"/>
            <a:ext cx="6953867" cy="588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1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Drowning in data</a:t>
            </a:r>
          </a:p>
        </p:txBody>
      </p:sp>
      <p:sp>
        <p:nvSpPr>
          <p:cNvPr id="3" name="Content Placeholder 2"/>
          <p:cNvSpPr>
            <a:spLocks noGrp="1"/>
          </p:cNvSpPr>
          <p:nvPr>
            <p:ph idx="1"/>
          </p:nvPr>
        </p:nvSpPr>
        <p:spPr/>
        <p:txBody>
          <a:bodyPr/>
          <a:lstStyle/>
          <a:p>
            <a:endParaRPr lang="en-US" dirty="0"/>
          </a:p>
        </p:txBody>
      </p:sp>
      <p:pic>
        <p:nvPicPr>
          <p:cNvPr id="2050" name="Picture 2" descr="http://kristopherpriemer.com/wp-content/uploads/2014/08/datadrowning-300x1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212" y="1559904"/>
            <a:ext cx="6771861" cy="449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305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77153" y="471768"/>
            <a:ext cx="9169400" cy="5948363"/>
          </a:xfrm>
        </p:spPr>
      </p:pic>
    </p:spTree>
    <p:extLst>
      <p:ext uri="{BB962C8B-B14F-4D97-AF65-F5344CB8AC3E}">
        <p14:creationId xmlns:p14="http://schemas.microsoft.com/office/powerpoint/2010/main" val="993907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529" y="490682"/>
            <a:ext cx="7052064" cy="5865812"/>
          </a:xfrm>
          <a:prstGeom prst="rect">
            <a:avLst/>
          </a:prstGeom>
        </p:spPr>
      </p:pic>
    </p:spTree>
    <p:extLst>
      <p:ext uri="{BB962C8B-B14F-4D97-AF65-F5344CB8AC3E}">
        <p14:creationId xmlns:p14="http://schemas.microsoft.com/office/powerpoint/2010/main" val="1573247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1919" y="369277"/>
            <a:ext cx="8773194" cy="6019574"/>
          </a:xfrm>
          <a:prstGeom prst="rect">
            <a:avLst/>
          </a:prstGeom>
        </p:spPr>
      </p:pic>
    </p:spTree>
    <p:extLst>
      <p:ext uri="{BB962C8B-B14F-4D97-AF65-F5344CB8AC3E}">
        <p14:creationId xmlns:p14="http://schemas.microsoft.com/office/powerpoint/2010/main" val="2400216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3559" y="1306149"/>
            <a:ext cx="4936849" cy="4778970"/>
          </a:xfrm>
          <a:prstGeom prst="rect">
            <a:avLst/>
          </a:prstGeom>
        </p:spPr>
      </p:pic>
      <p:sp>
        <p:nvSpPr>
          <p:cNvPr id="6" name="Rectangle 5"/>
          <p:cNvSpPr/>
          <p:nvPr/>
        </p:nvSpPr>
        <p:spPr>
          <a:xfrm>
            <a:off x="513663" y="6259930"/>
            <a:ext cx="3974165" cy="369332"/>
          </a:xfrm>
          <a:prstGeom prst="rect">
            <a:avLst/>
          </a:prstGeom>
        </p:spPr>
        <p:txBody>
          <a:bodyPr wrap="none">
            <a:spAutoFit/>
          </a:bodyPr>
          <a:lstStyle/>
          <a:p>
            <a:r>
              <a:rPr lang="en-US" dirty="0"/>
              <a:t>Multi-Scale Banking to 45 Degrees</a:t>
            </a:r>
          </a:p>
        </p:txBody>
      </p:sp>
      <p:sp>
        <p:nvSpPr>
          <p:cNvPr id="7" name="Rectangle 6"/>
          <p:cNvSpPr/>
          <p:nvPr/>
        </p:nvSpPr>
        <p:spPr>
          <a:xfrm>
            <a:off x="8228184" y="6444596"/>
            <a:ext cx="3029997" cy="307777"/>
          </a:xfrm>
          <a:prstGeom prst="rect">
            <a:avLst/>
          </a:prstGeom>
        </p:spPr>
        <p:txBody>
          <a:bodyPr wrap="none">
            <a:spAutoFit/>
          </a:bodyPr>
          <a:lstStyle/>
          <a:p>
            <a:r>
              <a:rPr lang="en-US" sz="1400" b="1" dirty="0"/>
              <a:t>Jeffrey </a:t>
            </a:r>
            <a:r>
              <a:rPr lang="en-US" sz="1400" b="1" dirty="0" err="1"/>
              <a:t>Heer</a:t>
            </a:r>
            <a:r>
              <a:rPr lang="en-US" sz="1400" b="1" dirty="0"/>
              <a:t>, </a:t>
            </a:r>
            <a:r>
              <a:rPr lang="en-US" sz="1400" b="1" dirty="0" err="1"/>
              <a:t>Maneesh</a:t>
            </a:r>
            <a:r>
              <a:rPr lang="en-US" sz="1400" b="1" dirty="0"/>
              <a:t> </a:t>
            </a:r>
            <a:r>
              <a:rPr lang="en-US" sz="1400" b="1" dirty="0" err="1"/>
              <a:t>Agrawala</a:t>
            </a:r>
            <a:endParaRPr lang="en-US" sz="1400" dirty="0"/>
          </a:p>
        </p:txBody>
      </p:sp>
    </p:spTree>
    <p:extLst>
      <p:ext uri="{BB962C8B-B14F-4D97-AF65-F5344CB8AC3E}">
        <p14:creationId xmlns:p14="http://schemas.microsoft.com/office/powerpoint/2010/main" val="3270009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Intentional Deception!</a:t>
            </a:r>
          </a:p>
        </p:txBody>
      </p:sp>
      <p:sp>
        <p:nvSpPr>
          <p:cNvPr id="3" name="Content Placeholder 2"/>
          <p:cNvSpPr>
            <a:spLocks noGrp="1"/>
          </p:cNvSpPr>
          <p:nvPr>
            <p:ph idx="1"/>
          </p:nvPr>
        </p:nvSpPr>
        <p:spPr/>
        <p:txBody>
          <a:bodyPr/>
          <a:lstStyle/>
          <a:p>
            <a:endParaRPr lang="en-US" dirty="0"/>
          </a:p>
        </p:txBody>
      </p:sp>
      <p:pic>
        <p:nvPicPr>
          <p:cNvPr id="4098" name="Picture 2" descr="Planned Parenthood House Committee Hearing Graph with bad axis graph and correct. The Cancer Screening &amp; Prevention Services starts at 2,007,371 in 2006 and is 935,573 in 2013, Abortions is 289,750 in 2006 and 327,000 in 2013 but the original graph has the lines crossing each other as if they are comparable numbers."/>
          <p:cNvPicPr>
            <a:picLocks noChangeAspect="1" noChangeArrowheads="1"/>
          </p:cNvPicPr>
          <p:nvPr/>
        </p:nvPicPr>
        <p:blipFill rotWithShape="1">
          <a:blip r:embed="rId2">
            <a:extLst>
              <a:ext uri="{28A0092B-C50C-407E-A947-70E740481C1C}">
                <a14:useLocalDpi xmlns:a14="http://schemas.microsoft.com/office/drawing/2010/main" val="0"/>
              </a:ext>
            </a:extLst>
          </a:blip>
          <a:srcRect r="56690"/>
          <a:stretch/>
        </p:blipFill>
        <p:spPr bwMode="auto">
          <a:xfrm>
            <a:off x="3387435" y="1400633"/>
            <a:ext cx="4821383" cy="459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532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098" name="Picture 2" descr="Planned Parenthood House Committee Hearing Graph with bad axis graph and correct. The Cancer Screening &amp; Prevention Services starts at 2,007,371 in 2006 and is 935,573 in 2013, Abortions is 289,750 in 2006 and 327,000 in 2013 but the original graph has the lines crossing each other as if they are comparable numbers."/>
          <p:cNvPicPr>
            <a:picLocks noChangeAspect="1" noChangeArrowheads="1"/>
          </p:cNvPicPr>
          <p:nvPr/>
        </p:nvPicPr>
        <p:blipFill rotWithShape="1">
          <a:blip r:embed="rId2">
            <a:extLst>
              <a:ext uri="{28A0092B-C50C-407E-A947-70E740481C1C}">
                <a14:useLocalDpi xmlns:a14="http://schemas.microsoft.com/office/drawing/2010/main" val="0"/>
              </a:ext>
            </a:extLst>
          </a:blip>
          <a:srcRect l="47230"/>
          <a:stretch/>
        </p:blipFill>
        <p:spPr bwMode="auto">
          <a:xfrm>
            <a:off x="3207571" y="1400633"/>
            <a:ext cx="5874570" cy="459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486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Intentional Deception!</a:t>
            </a:r>
          </a:p>
        </p:txBody>
      </p:sp>
      <p:sp>
        <p:nvSpPr>
          <p:cNvPr id="3" name="Content Placeholder 2"/>
          <p:cNvSpPr>
            <a:spLocks noGrp="1"/>
          </p:cNvSpPr>
          <p:nvPr>
            <p:ph idx="1"/>
          </p:nvPr>
        </p:nvSpPr>
        <p:spPr/>
        <p:txBody>
          <a:bodyPr/>
          <a:lstStyle/>
          <a:p>
            <a:endParaRPr lang="en-US"/>
          </a:p>
        </p:txBody>
      </p:sp>
      <p:pic>
        <p:nvPicPr>
          <p:cNvPr id="5126" name="Picture 6" descr="ta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3636" y="1433253"/>
            <a:ext cx="561975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43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descr="expire"/>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20456" y="2345531"/>
            <a:ext cx="23526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411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in variable selection (p-hacking)</a:t>
            </a:r>
          </a:p>
        </p:txBody>
      </p:sp>
      <p:pic>
        <p:nvPicPr>
          <p:cNvPr id="7170" name="Picture 2" descr="Machine generated alternative text:&#10;Hack Your Way To Scientific Glory &#10;You're a social scientist with a hunch: The U.S. economy is affected by whether Republicans &#10;or Democrats are in office. Try to show that a connection exists, using real data going back to &#10;1948. For your results to be publishable In an academic journal, you'll need to prove that they &#10;are &quot;statistically significant' by achieving a low enough p-value_ &#10;O CHOOSE A &#10;POLITICAL PARTY &#10;DEFINE TERMS &#10;Which politicians do you want &#10;to include? &#10;Presidents &#10;Governors &#10;Se nators &#10;Representatives &#10;How do you want to measure &#10;economic performance? &#10;E] Employment &#10;Inflation &#10;X Stock prices &#10;Other options &#10;X Factor in power &#10;Weight more powerful &#10;positions more heavily &#10;Exclude recessions &#10;Dont inc lude economic &#10;recess 'ons &#10;Republicans &#10;Democrats &#10;O IS THERE A RELATIONSHIP? &#10;Given how youve defined your terms, does the economy do better, worse &#10;or about the same when more Republicans are in power? Each dot below &#10;represents one month of data. &#10;17 &#10;MORE REPUBLICAN POWER &#10;O IS YOUR RESULT SIGNIFICANT? &#10;If there were no connection between the economy &#10;and politics, what is the probability that you'd get &#10;results at least as strong as yours? That &#10;probability is your p-value, and by convention, you &#10;need a p-value of 0.05 or less to get published. &#10;1 _ 00 &#10;0_50 &#10;0.05 &#10;Result: Almost &#10;Your 0.08 p value is close to the &#10;0.05 threshold. Try tweaking your &#10;variables to see if you can push it &#10;over the line! &#10;you're interested in reading real (and more rigorous) studies &#10;on the connection between politics and the economy, see the &#10;work of Larry Bartels and Alan Blinder and Mark Watson &#10;Data from The @unitedstates Project, National Governors &#10;Association, Bureau of Labor Statistics, Federal Reserve &#10;Bank of St Louis and Yahoo Finance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6881" y="817884"/>
            <a:ext cx="6591021" cy="54957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4232" y="6442413"/>
            <a:ext cx="7221849" cy="369332"/>
          </a:xfrm>
          <a:prstGeom prst="rect">
            <a:avLst/>
          </a:prstGeom>
        </p:spPr>
        <p:txBody>
          <a:bodyPr wrap="none">
            <a:spAutoFit/>
          </a:bodyPr>
          <a:lstStyle/>
          <a:p>
            <a:r>
              <a:rPr lang="en-US" i="1" dirty="0">
                <a:hlinkClick r:id="rId3"/>
              </a:rPr>
              <a:t>https://fivethirtyeight.com/features/science-isnt-broken/#part1</a:t>
            </a:r>
            <a:endParaRPr lang="en-US" dirty="0"/>
          </a:p>
        </p:txBody>
      </p:sp>
    </p:spTree>
    <p:extLst>
      <p:ext uri="{BB962C8B-B14F-4D97-AF65-F5344CB8AC3E}">
        <p14:creationId xmlns:p14="http://schemas.microsoft.com/office/powerpoint/2010/main" val="3800266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7" name="Picture 1" descr="Machine generated alternative text:&#10;Hack Your Way To Scientific Glory &#10;You're a social scientist with a hunch: The U.S. economy is affected by whether Republicans &#10;or Democrats are in office. Try to show that a connection exists, using real data going back to &#10;1948. For your results to be publishable In an academic journal, you'll need to prove that they &#10;are &quot;statistically significant' by achieving a low enough p-value_ &#10;O CHOOSE A &#10;POLITICAL PARTY &#10;DEFINE TERMS &#10;Which politicians do you want &#10;to include? &#10;Presidents &#10;Governors &#10;Se nators &#10;Representatives &#10;How do you want to measure &#10;economic performance? &#10;Republicans &#10;Democrats &#10;O IS THERE A RELATIONSHIP? &#10;Given how youve defined your terms, does the economy do better, worse &#10;or about the same when more Republicans are in office? Each dot below &#10;represents one month of data. &#10;MORE REPUBLICANS IN OFFICE &#10;O IS YOUR RESULT SIGNIFICANT? &#10;If there were no connection between the economy &#10;and politics, what is the probability that you'd get &#10;results at least as strong as yours? That &#10;probability is your p-value, and by convention, you &#10;need a p-value of 0.05 or less to get published. &#10;1 _ 00 &#10;0_50 &#10;0.05 &#10;E] &#10;Employment &#10;Inflation &#10;GDP &#10;Stock prices &#10;Other options &#10;Factor in power &#10;Weight more powerful &#10;positions more heavily &#10;Exclude recessions &#10;Dont inc lude economic &#10;recess 'ons &#10;Result: Publishable &#10;You achieved a p value of less than &#10;0.01 and showed that Republicans &#10;have a negative effect on the &#10;economy. Get ready to be published! &#10;you're interested in reading real (and more rigorous) studies &#10;on the connection between politics and the economy, see the &#10;work of Larry Bartels and Alan Blinder and Mark Watson &#10;Data from The @unitedstates Project, National Governors &#10;Association, Bureau of Labor Statistics, Federal Reserve &#10;Bank of St Louis and Yahoo Finance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6434" y="408039"/>
            <a:ext cx="6949439" cy="58036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0744" y="6211669"/>
            <a:ext cx="11280820" cy="646331"/>
          </a:xfrm>
          <a:prstGeom prst="rect">
            <a:avLst/>
          </a:prstGeom>
        </p:spPr>
        <p:txBody>
          <a:bodyPr wrap="square">
            <a:spAutoFit/>
          </a:bodyPr>
          <a:lstStyle/>
          <a:p>
            <a:r>
              <a:rPr lang="en-US" dirty="0">
                <a:latin typeface="Calibri" panose="020F0502020204030204" pitchFamily="34" charset="0"/>
              </a:rPr>
              <a:t>The important lesson here is that a single analysis is not sufficient to find a definitive answer. Every result is a temporary truth, one that’s subject to change when someone else comes along to build, test and analyze anew.</a:t>
            </a:r>
            <a:endParaRPr lang="en-US" dirty="0"/>
          </a:p>
        </p:txBody>
      </p:sp>
    </p:spTree>
    <p:extLst>
      <p:ext uri="{BB962C8B-B14F-4D97-AF65-F5344CB8AC3E}">
        <p14:creationId xmlns:p14="http://schemas.microsoft.com/office/powerpoint/2010/main" val="150559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Overload</a:t>
            </a:r>
          </a:p>
        </p:txBody>
      </p:sp>
      <p:sp>
        <p:nvSpPr>
          <p:cNvPr id="3" name="Content Placeholder 2"/>
          <p:cNvSpPr>
            <a:spLocks noGrp="1"/>
          </p:cNvSpPr>
          <p:nvPr>
            <p:ph idx="1"/>
          </p:nvPr>
        </p:nvSpPr>
        <p:spPr>
          <a:xfrm>
            <a:off x="685799" y="1861457"/>
            <a:ext cx="11132371" cy="4357228"/>
          </a:xfrm>
        </p:spPr>
        <p:txBody>
          <a:bodyPr>
            <a:normAutofit/>
          </a:bodyPr>
          <a:lstStyle/>
          <a:p>
            <a:r>
              <a:rPr lang="en-US" sz="2800" dirty="0"/>
              <a:t>5 billion videos watched per day on YouTube (2017) (2B in 2010)</a:t>
            </a:r>
          </a:p>
          <a:p>
            <a:r>
              <a:rPr lang="en-US" sz="2800" dirty="0"/>
              <a:t>350 million photos per day (2017) (100M in 2010)</a:t>
            </a:r>
          </a:p>
          <a:p>
            <a:r>
              <a:rPr lang="en-US" sz="2800" dirty="0"/>
              <a:t>74 trillion emails sent annually, 205B per day (2017)</a:t>
            </a:r>
          </a:p>
          <a:p>
            <a:r>
              <a:rPr lang="en-US" sz="2800" dirty="0"/>
              <a:t>4.62 billion pages (2016)</a:t>
            </a:r>
          </a:p>
        </p:txBody>
      </p:sp>
      <p:sp>
        <p:nvSpPr>
          <p:cNvPr id="4" name="Rectangle 3">
            <a:extLst>
              <a:ext uri="{FF2B5EF4-FFF2-40B4-BE49-F238E27FC236}">
                <a16:creationId xmlns:a16="http://schemas.microsoft.com/office/drawing/2014/main" id="{4601D436-C707-4880-8843-784FA4AB9676}"/>
              </a:ext>
            </a:extLst>
          </p:cNvPr>
          <p:cNvSpPr/>
          <p:nvPr/>
        </p:nvSpPr>
        <p:spPr>
          <a:xfrm>
            <a:off x="7136329" y="420926"/>
            <a:ext cx="4118435" cy="1015663"/>
          </a:xfrm>
          <a:prstGeom prst="rect">
            <a:avLst/>
          </a:prstGeom>
        </p:spPr>
        <p:txBody>
          <a:bodyPr wrap="none">
            <a:spAutoFit/>
          </a:bodyPr>
          <a:lstStyle/>
          <a:p>
            <a:r>
              <a:rPr lang="en-US" sz="6000" dirty="0"/>
              <a:t>Opportunity</a:t>
            </a:r>
          </a:p>
        </p:txBody>
      </p:sp>
      <p:cxnSp>
        <p:nvCxnSpPr>
          <p:cNvPr id="6" name="Straight Connector 5">
            <a:extLst>
              <a:ext uri="{FF2B5EF4-FFF2-40B4-BE49-F238E27FC236}">
                <a16:creationId xmlns:a16="http://schemas.microsoft.com/office/drawing/2014/main" id="{9508680A-E7B8-4811-A95D-90DFBC003C2A}"/>
              </a:ext>
            </a:extLst>
          </p:cNvPr>
          <p:cNvCxnSpPr/>
          <p:nvPr/>
        </p:nvCxnSpPr>
        <p:spPr>
          <a:xfrm>
            <a:off x="4401671" y="466165"/>
            <a:ext cx="2635623" cy="9251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319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truth-vigilantes-soccer-ca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85788"/>
            <a:ext cx="9753600"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347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2BD2-8C43-4BDC-835D-913C42E4F109}"/>
              </a:ext>
            </a:extLst>
          </p:cNvPr>
          <p:cNvSpPr>
            <a:spLocks noGrp="1"/>
          </p:cNvSpPr>
          <p:nvPr>
            <p:ph type="title"/>
          </p:nvPr>
        </p:nvSpPr>
        <p:spPr/>
        <p:txBody>
          <a:bodyPr/>
          <a:lstStyle/>
          <a:p>
            <a:r>
              <a:rPr lang="en-US" dirty="0"/>
              <a:t>Datamining cautionary tale</a:t>
            </a:r>
          </a:p>
        </p:txBody>
      </p:sp>
      <p:pic>
        <p:nvPicPr>
          <p:cNvPr id="1025" name="Picture 1" descr="Spurious Correlations - 01">
            <a:extLst>
              <a:ext uri="{FF2B5EF4-FFF2-40B4-BE49-F238E27FC236}">
                <a16:creationId xmlns:a16="http://schemas.microsoft.com/office/drawing/2014/main" id="{3FB8BC12-A915-4C31-87CF-E7E2D64D7B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1680" y="1451720"/>
            <a:ext cx="7963493" cy="502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8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eatmap">
            <a:extLst>
              <a:ext uri="{FF2B5EF4-FFF2-40B4-BE49-F238E27FC236}">
                <a16:creationId xmlns:a16="http://schemas.microsoft.com/office/drawing/2014/main" id="{34A35853-0016-4D4D-A026-E8D947F28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255" y="365125"/>
            <a:ext cx="5612463" cy="6084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30918F-9AF2-477E-9D4F-FD15DE764BE5}"/>
              </a:ext>
            </a:extLst>
          </p:cNvPr>
          <p:cNvSpPr txBox="1"/>
          <p:nvPr/>
        </p:nvSpPr>
        <p:spPr>
          <a:xfrm>
            <a:off x="8169212" y="451539"/>
            <a:ext cx="3530134" cy="369332"/>
          </a:xfrm>
          <a:prstGeom prst="rect">
            <a:avLst/>
          </a:prstGeom>
          <a:noFill/>
        </p:spPr>
        <p:txBody>
          <a:bodyPr wrap="none" rtlCol="0">
            <a:spAutoFit/>
          </a:bodyPr>
          <a:lstStyle/>
          <a:p>
            <a:r>
              <a:rPr lang="en-US" dirty="0"/>
              <a:t>Patterns where patterns don’t exist</a:t>
            </a:r>
          </a:p>
        </p:txBody>
      </p:sp>
    </p:spTree>
    <p:extLst>
      <p:ext uri="{BB962C8B-B14F-4D97-AF65-F5344CB8AC3E}">
        <p14:creationId xmlns:p14="http://schemas.microsoft.com/office/powerpoint/2010/main" val="601456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03A2E-A3D1-4839-95F3-71DA4B4BE49F}"/>
              </a:ext>
            </a:extLst>
          </p:cNvPr>
          <p:cNvSpPr>
            <a:spLocks noGrp="1"/>
          </p:cNvSpPr>
          <p:nvPr>
            <p:ph type="title"/>
          </p:nvPr>
        </p:nvSpPr>
        <p:spPr>
          <a:xfrm>
            <a:off x="638020" y="-249673"/>
            <a:ext cx="10515600" cy="1325563"/>
          </a:xfrm>
        </p:spPr>
        <p:txBody>
          <a:bodyPr>
            <a:normAutofit/>
          </a:bodyPr>
          <a:lstStyle/>
          <a:p>
            <a:r>
              <a:rPr lang="en-US" sz="4000" dirty="0"/>
              <a:t>Bayesian Surprise</a:t>
            </a:r>
          </a:p>
        </p:txBody>
      </p:sp>
      <p:sp>
        <p:nvSpPr>
          <p:cNvPr id="3" name="Content Placeholder 2">
            <a:extLst>
              <a:ext uri="{FF2B5EF4-FFF2-40B4-BE49-F238E27FC236}">
                <a16:creationId xmlns:a16="http://schemas.microsoft.com/office/drawing/2014/main" id="{C3304278-6784-4A7E-892A-72DCD839B99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A1E54EE-FAC9-46C6-9D7F-40871CE68AA1}"/>
              </a:ext>
            </a:extLst>
          </p:cNvPr>
          <p:cNvPicPr>
            <a:picLocks noChangeAspect="1"/>
          </p:cNvPicPr>
          <p:nvPr/>
        </p:nvPicPr>
        <p:blipFill>
          <a:blip r:embed="rId3"/>
          <a:stretch>
            <a:fillRect/>
          </a:stretch>
        </p:blipFill>
        <p:spPr>
          <a:xfrm>
            <a:off x="638020" y="860915"/>
            <a:ext cx="9788370" cy="2338956"/>
          </a:xfrm>
          <a:prstGeom prst="rect">
            <a:avLst/>
          </a:prstGeom>
        </p:spPr>
      </p:pic>
      <p:pic>
        <p:nvPicPr>
          <p:cNvPr id="5" name="Picture 4">
            <a:extLst>
              <a:ext uri="{FF2B5EF4-FFF2-40B4-BE49-F238E27FC236}">
                <a16:creationId xmlns:a16="http://schemas.microsoft.com/office/drawing/2014/main" id="{A6EE333A-36B2-457E-8DA4-53DE16B9E5FB}"/>
              </a:ext>
            </a:extLst>
          </p:cNvPr>
          <p:cNvPicPr>
            <a:picLocks noChangeAspect="1"/>
          </p:cNvPicPr>
          <p:nvPr/>
        </p:nvPicPr>
        <p:blipFill>
          <a:blip r:embed="rId4"/>
          <a:stretch>
            <a:fillRect/>
          </a:stretch>
        </p:blipFill>
        <p:spPr>
          <a:xfrm>
            <a:off x="629366" y="3370957"/>
            <a:ext cx="4810047" cy="3144045"/>
          </a:xfrm>
          <a:prstGeom prst="rect">
            <a:avLst/>
          </a:prstGeom>
        </p:spPr>
      </p:pic>
      <p:pic>
        <p:nvPicPr>
          <p:cNvPr id="6" name="Picture 5">
            <a:extLst>
              <a:ext uri="{FF2B5EF4-FFF2-40B4-BE49-F238E27FC236}">
                <a16:creationId xmlns:a16="http://schemas.microsoft.com/office/drawing/2014/main" id="{3100FF25-20BA-45F8-8C7B-3151F92BE3A1}"/>
              </a:ext>
            </a:extLst>
          </p:cNvPr>
          <p:cNvPicPr>
            <a:picLocks noChangeAspect="1"/>
          </p:cNvPicPr>
          <p:nvPr/>
        </p:nvPicPr>
        <p:blipFill>
          <a:blip r:embed="rId5"/>
          <a:stretch>
            <a:fillRect/>
          </a:stretch>
        </p:blipFill>
        <p:spPr>
          <a:xfrm>
            <a:off x="5895820" y="3327590"/>
            <a:ext cx="4562049" cy="3141223"/>
          </a:xfrm>
          <a:prstGeom prst="rect">
            <a:avLst/>
          </a:prstGeom>
        </p:spPr>
      </p:pic>
      <p:sp>
        <p:nvSpPr>
          <p:cNvPr id="7" name="Rectangle 6">
            <a:extLst>
              <a:ext uri="{FF2B5EF4-FFF2-40B4-BE49-F238E27FC236}">
                <a16:creationId xmlns:a16="http://schemas.microsoft.com/office/drawing/2014/main" id="{668E93ED-7755-4263-9C83-9D6AFB76CD80}"/>
              </a:ext>
            </a:extLst>
          </p:cNvPr>
          <p:cNvSpPr/>
          <p:nvPr/>
        </p:nvSpPr>
        <p:spPr>
          <a:xfrm>
            <a:off x="204438" y="6519134"/>
            <a:ext cx="11783123" cy="261610"/>
          </a:xfrm>
          <a:prstGeom prst="rect">
            <a:avLst/>
          </a:prstGeom>
        </p:spPr>
        <p:txBody>
          <a:bodyPr wrap="square">
            <a:spAutoFit/>
          </a:bodyPr>
          <a:lstStyle/>
          <a:p>
            <a:r>
              <a:rPr lang="en-US" sz="1100" dirty="0" err="1">
                <a:latin typeface="Arial" panose="020B0604020202020204" pitchFamily="34" charset="0"/>
              </a:rPr>
              <a:t>Correll</a:t>
            </a:r>
            <a:r>
              <a:rPr lang="en-US" sz="1100" dirty="0">
                <a:latin typeface="Arial" panose="020B0604020202020204" pitchFamily="34" charset="0"/>
              </a:rPr>
              <a:t>, Michael, and Jeffrey Heer. "Surprise! Bayesian Weighting for De-Biasing Thematic Maps." </a:t>
            </a:r>
            <a:r>
              <a:rPr lang="en-US" sz="1100" i="1" dirty="0">
                <a:latin typeface="Arial" panose="020B0604020202020204" pitchFamily="34" charset="0"/>
              </a:rPr>
              <a:t>IEEE transactions on visualization and computer graphics</a:t>
            </a:r>
            <a:r>
              <a:rPr lang="en-US" sz="1100" dirty="0">
                <a:latin typeface="Arial" panose="020B0604020202020204" pitchFamily="34" charset="0"/>
              </a:rPr>
              <a:t> 23.1 (2017): 651-660.</a:t>
            </a:r>
            <a:endParaRPr lang="en-US" sz="1100" dirty="0"/>
          </a:p>
        </p:txBody>
      </p:sp>
    </p:spTree>
    <p:extLst>
      <p:ext uri="{BB962C8B-B14F-4D97-AF65-F5344CB8AC3E}">
        <p14:creationId xmlns:p14="http://schemas.microsoft.com/office/powerpoint/2010/main" val="1013168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078E-4E91-4BE7-AA90-F721BAF76BFE}"/>
              </a:ext>
            </a:extLst>
          </p:cNvPr>
          <p:cNvSpPr>
            <a:spLocks noGrp="1"/>
          </p:cNvSpPr>
          <p:nvPr>
            <p:ph type="title"/>
          </p:nvPr>
        </p:nvSpPr>
        <p:spPr>
          <a:xfrm>
            <a:off x="838200" y="-356301"/>
            <a:ext cx="10515600" cy="1325563"/>
          </a:xfrm>
        </p:spPr>
        <p:txBody>
          <a:bodyPr/>
          <a:lstStyle/>
          <a:p>
            <a:r>
              <a:rPr lang="en-US" dirty="0"/>
              <a:t>Simpson’s Paradox</a:t>
            </a:r>
          </a:p>
        </p:txBody>
      </p:sp>
      <p:graphicFrame>
        <p:nvGraphicFramePr>
          <p:cNvPr id="6" name="Content Placeholder 5">
            <a:extLst>
              <a:ext uri="{FF2B5EF4-FFF2-40B4-BE49-F238E27FC236}">
                <a16:creationId xmlns:a16="http://schemas.microsoft.com/office/drawing/2014/main" id="{A39CEFAA-8BAF-4FD3-8323-6DFE30DDAA57}"/>
              </a:ext>
            </a:extLst>
          </p:cNvPr>
          <p:cNvGraphicFramePr>
            <a:graphicFrameLocks noGrp="1"/>
          </p:cNvGraphicFramePr>
          <p:nvPr>
            <p:ph idx="1"/>
            <p:extLst>
              <p:ext uri="{D42A27DB-BD31-4B8C-83A1-F6EECF244321}">
                <p14:modId xmlns:p14="http://schemas.microsoft.com/office/powerpoint/2010/main" val="4172448024"/>
              </p:ext>
            </p:extLst>
          </p:nvPr>
        </p:nvGraphicFramePr>
        <p:xfrm>
          <a:off x="1120775" y="619436"/>
          <a:ext cx="10233025" cy="570155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0E3861DF-3FEB-43D5-A38D-D569F0509B9E}"/>
              </a:ext>
            </a:extLst>
          </p:cNvPr>
          <p:cNvSpPr txBox="1"/>
          <p:nvPr/>
        </p:nvSpPr>
        <p:spPr>
          <a:xfrm>
            <a:off x="2868816" y="5361330"/>
            <a:ext cx="1925527" cy="646331"/>
          </a:xfrm>
          <a:prstGeom prst="rect">
            <a:avLst/>
          </a:prstGeom>
          <a:noFill/>
        </p:spPr>
        <p:txBody>
          <a:bodyPr wrap="none" rtlCol="0">
            <a:spAutoFit/>
          </a:bodyPr>
          <a:lstStyle/>
          <a:p>
            <a:r>
              <a:rPr lang="en-US" sz="3600" b="1" dirty="0">
                <a:solidFill>
                  <a:srgbClr val="7030A0"/>
                </a:solidFill>
                <a:highlight>
                  <a:srgbClr val="C0C0C0"/>
                </a:highlight>
              </a:rPr>
              <a:t>WOMEN</a:t>
            </a:r>
          </a:p>
        </p:txBody>
      </p:sp>
      <p:sp>
        <p:nvSpPr>
          <p:cNvPr id="8" name="TextBox 7">
            <a:extLst>
              <a:ext uri="{FF2B5EF4-FFF2-40B4-BE49-F238E27FC236}">
                <a16:creationId xmlns:a16="http://schemas.microsoft.com/office/drawing/2014/main" id="{8410A113-598B-4CE2-8117-B03871023F4B}"/>
              </a:ext>
            </a:extLst>
          </p:cNvPr>
          <p:cNvSpPr txBox="1"/>
          <p:nvPr/>
        </p:nvSpPr>
        <p:spPr>
          <a:xfrm>
            <a:off x="8242610" y="5361330"/>
            <a:ext cx="1165704" cy="646331"/>
          </a:xfrm>
          <a:prstGeom prst="rect">
            <a:avLst/>
          </a:prstGeom>
          <a:noFill/>
        </p:spPr>
        <p:txBody>
          <a:bodyPr wrap="none" rtlCol="0">
            <a:spAutoFit/>
          </a:bodyPr>
          <a:lstStyle/>
          <a:p>
            <a:r>
              <a:rPr lang="en-US" sz="3600" b="1" dirty="0">
                <a:solidFill>
                  <a:schemeClr val="accent4"/>
                </a:solidFill>
                <a:highlight>
                  <a:srgbClr val="C0C0C0"/>
                </a:highlight>
              </a:rPr>
              <a:t>MEN</a:t>
            </a:r>
          </a:p>
        </p:txBody>
      </p:sp>
      <p:sp>
        <p:nvSpPr>
          <p:cNvPr id="9" name="Rectangle 8">
            <a:extLst>
              <a:ext uri="{FF2B5EF4-FFF2-40B4-BE49-F238E27FC236}">
                <a16:creationId xmlns:a16="http://schemas.microsoft.com/office/drawing/2014/main" id="{51EB27F6-C586-4FF7-B732-72BBBAF75616}"/>
              </a:ext>
            </a:extLst>
          </p:cNvPr>
          <p:cNvSpPr/>
          <p:nvPr/>
        </p:nvSpPr>
        <p:spPr>
          <a:xfrm>
            <a:off x="160839" y="6320989"/>
            <a:ext cx="2961067" cy="369332"/>
          </a:xfrm>
          <a:prstGeom prst="rect">
            <a:avLst/>
          </a:prstGeom>
        </p:spPr>
        <p:txBody>
          <a:bodyPr wrap="none">
            <a:spAutoFit/>
          </a:bodyPr>
          <a:lstStyle/>
          <a:p>
            <a:r>
              <a:rPr lang="en-US" dirty="0">
                <a:hlinkClick r:id="rId3"/>
              </a:rPr>
              <a:t>http://vudlab.com/simpsons/</a:t>
            </a:r>
            <a:r>
              <a:rPr lang="en-US" dirty="0"/>
              <a:t> </a:t>
            </a:r>
          </a:p>
        </p:txBody>
      </p:sp>
    </p:spTree>
    <p:extLst>
      <p:ext uri="{BB962C8B-B14F-4D97-AF65-F5344CB8AC3E}">
        <p14:creationId xmlns:p14="http://schemas.microsoft.com/office/powerpoint/2010/main" val="3428352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A299-CD66-489B-B577-97A68FBDD357}"/>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13C31F1-1B4D-42D3-A03F-C1C338C5F5D7}"/>
              </a:ext>
            </a:extLst>
          </p:cNvPr>
          <p:cNvSpPr>
            <a:spLocks noGrp="1"/>
          </p:cNvSpPr>
          <p:nvPr>
            <p:ph idx="1"/>
          </p:nvPr>
        </p:nvSpPr>
        <p:spPr/>
        <p:txBody>
          <a:bodyPr/>
          <a:lstStyle/>
          <a:p>
            <a:endParaRPr lang="en-US"/>
          </a:p>
        </p:txBody>
      </p:sp>
      <p:graphicFrame>
        <p:nvGraphicFramePr>
          <p:cNvPr id="6" name="Chart 5">
            <a:extLst>
              <a:ext uri="{FF2B5EF4-FFF2-40B4-BE49-F238E27FC236}">
                <a16:creationId xmlns:a16="http://schemas.microsoft.com/office/drawing/2014/main" id="{DB342D24-2E76-4A65-A00C-4FE6D849AEDB}"/>
              </a:ext>
            </a:extLst>
          </p:cNvPr>
          <p:cNvGraphicFramePr>
            <a:graphicFrameLocks/>
          </p:cNvGraphicFramePr>
          <p:nvPr>
            <p:extLst>
              <p:ext uri="{D42A27DB-BD31-4B8C-83A1-F6EECF244321}">
                <p14:modId xmlns:p14="http://schemas.microsoft.com/office/powerpoint/2010/main" val="4222591578"/>
              </p:ext>
            </p:extLst>
          </p:nvPr>
        </p:nvGraphicFramePr>
        <p:xfrm>
          <a:off x="605117" y="365125"/>
          <a:ext cx="10986247" cy="581183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4E1CA5C5-9908-44C3-8B22-13FCEBD8B2D7}"/>
              </a:ext>
            </a:extLst>
          </p:cNvPr>
          <p:cNvSpPr txBox="1"/>
          <p:nvPr/>
        </p:nvSpPr>
        <p:spPr>
          <a:xfrm>
            <a:off x="1516566" y="5196469"/>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
        <p:nvSpPr>
          <p:cNvPr id="8" name="TextBox 7">
            <a:extLst>
              <a:ext uri="{FF2B5EF4-FFF2-40B4-BE49-F238E27FC236}">
                <a16:creationId xmlns:a16="http://schemas.microsoft.com/office/drawing/2014/main" id="{9D6E389E-B4EB-4E6F-A876-329B2700E32F}"/>
              </a:ext>
            </a:extLst>
          </p:cNvPr>
          <p:cNvSpPr txBox="1"/>
          <p:nvPr/>
        </p:nvSpPr>
        <p:spPr>
          <a:xfrm>
            <a:off x="3218986" y="5196469"/>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
        <p:nvSpPr>
          <p:cNvPr id="9" name="TextBox 8">
            <a:extLst>
              <a:ext uri="{FF2B5EF4-FFF2-40B4-BE49-F238E27FC236}">
                <a16:creationId xmlns:a16="http://schemas.microsoft.com/office/drawing/2014/main" id="{A30DD4FB-B783-407E-8BE3-3FFE36F25F7B}"/>
              </a:ext>
            </a:extLst>
          </p:cNvPr>
          <p:cNvSpPr txBox="1"/>
          <p:nvPr/>
        </p:nvSpPr>
        <p:spPr>
          <a:xfrm>
            <a:off x="5044069" y="5196469"/>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
        <p:nvSpPr>
          <p:cNvPr id="10" name="TextBox 9">
            <a:extLst>
              <a:ext uri="{FF2B5EF4-FFF2-40B4-BE49-F238E27FC236}">
                <a16:creationId xmlns:a16="http://schemas.microsoft.com/office/drawing/2014/main" id="{53F93533-5763-433D-95A9-3E433561468C}"/>
              </a:ext>
            </a:extLst>
          </p:cNvPr>
          <p:cNvSpPr txBox="1"/>
          <p:nvPr/>
        </p:nvSpPr>
        <p:spPr>
          <a:xfrm>
            <a:off x="6757640" y="5154329"/>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
        <p:nvSpPr>
          <p:cNvPr id="11" name="TextBox 10">
            <a:extLst>
              <a:ext uri="{FF2B5EF4-FFF2-40B4-BE49-F238E27FC236}">
                <a16:creationId xmlns:a16="http://schemas.microsoft.com/office/drawing/2014/main" id="{6F5B785C-04BF-4722-BC08-BE14175775D7}"/>
              </a:ext>
            </a:extLst>
          </p:cNvPr>
          <p:cNvSpPr txBox="1"/>
          <p:nvPr/>
        </p:nvSpPr>
        <p:spPr>
          <a:xfrm>
            <a:off x="8508828" y="5174992"/>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
        <p:nvSpPr>
          <p:cNvPr id="12" name="TextBox 11">
            <a:extLst>
              <a:ext uri="{FF2B5EF4-FFF2-40B4-BE49-F238E27FC236}">
                <a16:creationId xmlns:a16="http://schemas.microsoft.com/office/drawing/2014/main" id="{241CCB5F-F2E1-4E16-8ED0-0F648CB640FC}"/>
              </a:ext>
            </a:extLst>
          </p:cNvPr>
          <p:cNvSpPr txBox="1"/>
          <p:nvPr/>
        </p:nvSpPr>
        <p:spPr>
          <a:xfrm>
            <a:off x="10260016" y="5174992"/>
            <a:ext cx="873957" cy="369332"/>
          </a:xfrm>
          <a:prstGeom prst="rect">
            <a:avLst/>
          </a:prstGeom>
          <a:noFill/>
        </p:spPr>
        <p:txBody>
          <a:bodyPr wrap="none" rtlCol="0">
            <a:spAutoFit/>
          </a:bodyPr>
          <a:lstStyle/>
          <a:p>
            <a:r>
              <a:rPr lang="en-US" b="1" dirty="0">
                <a:solidFill>
                  <a:srgbClr val="7030A0"/>
                </a:solidFill>
              </a:rPr>
              <a:t>W </a:t>
            </a:r>
            <a:r>
              <a:rPr lang="en-US" b="1" dirty="0"/>
              <a:t>     </a:t>
            </a:r>
            <a:r>
              <a:rPr lang="en-US" b="1" dirty="0">
                <a:solidFill>
                  <a:schemeClr val="accent4"/>
                </a:solidFill>
              </a:rPr>
              <a:t>M</a:t>
            </a:r>
          </a:p>
        </p:txBody>
      </p:sp>
    </p:spTree>
    <p:extLst>
      <p:ext uri="{BB962C8B-B14F-4D97-AF65-F5344CB8AC3E}">
        <p14:creationId xmlns:p14="http://schemas.microsoft.com/office/powerpoint/2010/main" val="4016480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ScreenCapture_9-25-2013 9.59.18 AM">
            <a:hlinkClick r:id="" action="ppaction://media"/>
          </p:cNvPr>
          <p:cNvPicPr>
            <a:picLocks noChangeAspect="1"/>
          </p:cNvPicPr>
          <p:nvPr>
            <a:videoFile r:link="rId1"/>
            <p:extLst>
              <p:ext uri="{DAA4B4D4-6D71-4841-9C94-3DE7FCFB9230}">
                <p14:media xmlns:p14="http://schemas.microsoft.com/office/powerpoint/2010/main" r:embed="rId2">
                  <p14:trim st="5691"/>
                </p14:media>
              </p:ext>
            </p:extLst>
          </p:nvPr>
        </p:nvPicPr>
        <p:blipFill>
          <a:blip r:embed="rId4"/>
          <a:stretch>
            <a:fillRect/>
          </a:stretch>
        </p:blipFill>
        <p:spPr>
          <a:xfrm>
            <a:off x="2173816" y="1712384"/>
            <a:ext cx="7810500" cy="4381500"/>
          </a:xfrm>
          <a:prstGeom prst="rect">
            <a:avLst/>
          </a:prstGeom>
        </p:spPr>
      </p:pic>
    </p:spTree>
    <p:extLst>
      <p:ext uri="{BB962C8B-B14F-4D97-AF65-F5344CB8AC3E}">
        <p14:creationId xmlns:p14="http://schemas.microsoft.com/office/powerpoint/2010/main" val="20453419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89169-8834-4C22-AA69-D3C1DA28B38D}"/>
              </a:ext>
            </a:extLst>
          </p:cNvPr>
          <p:cNvSpPr>
            <a:spLocks noGrp="1"/>
          </p:cNvSpPr>
          <p:nvPr>
            <p:ph type="title"/>
          </p:nvPr>
        </p:nvSpPr>
        <p:spPr/>
        <p:txBody>
          <a:bodyPr/>
          <a:lstStyle/>
          <a:p>
            <a:r>
              <a:rPr lang="en-US" dirty="0"/>
              <a:t>Simpson’s Paradox Explanation</a:t>
            </a:r>
          </a:p>
        </p:txBody>
      </p:sp>
      <p:pic>
        <p:nvPicPr>
          <p:cNvPr id="4" name="Content Placeholder 3">
            <a:hlinkClick r:id="rId3"/>
            <a:extLst>
              <a:ext uri="{FF2B5EF4-FFF2-40B4-BE49-F238E27FC236}">
                <a16:creationId xmlns:a16="http://schemas.microsoft.com/office/drawing/2014/main" id="{30E8F15F-6958-45F7-A9D8-56EBBCD9535E}"/>
              </a:ext>
            </a:extLst>
          </p:cNvPr>
          <p:cNvPicPr>
            <a:picLocks noGrp="1" noChangeAspect="1"/>
          </p:cNvPicPr>
          <p:nvPr>
            <p:ph idx="1"/>
          </p:nvPr>
        </p:nvPicPr>
        <p:blipFill>
          <a:blip r:embed="rId4"/>
          <a:stretch>
            <a:fillRect/>
          </a:stretch>
        </p:blipFill>
        <p:spPr>
          <a:xfrm>
            <a:off x="2029086" y="1825625"/>
            <a:ext cx="8416403" cy="4351338"/>
          </a:xfrm>
          <a:prstGeom prst="rect">
            <a:avLst/>
          </a:prstGeom>
        </p:spPr>
      </p:pic>
    </p:spTree>
    <p:extLst>
      <p:ext uri="{BB962C8B-B14F-4D97-AF65-F5344CB8AC3E}">
        <p14:creationId xmlns:p14="http://schemas.microsoft.com/office/powerpoint/2010/main" val="3449591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ECF7-365F-45BF-A5A6-DB103504CBDA}"/>
              </a:ext>
            </a:extLst>
          </p:cNvPr>
          <p:cNvSpPr>
            <a:spLocks noGrp="1"/>
          </p:cNvSpPr>
          <p:nvPr>
            <p:ph type="title"/>
          </p:nvPr>
        </p:nvSpPr>
        <p:spPr/>
        <p:txBody>
          <a:bodyPr>
            <a:normAutofit fontScale="90000"/>
          </a:bodyPr>
          <a:lstStyle/>
          <a:p>
            <a:r>
              <a:rPr lang="en-US" dirty="0"/>
              <a:t>Simpson’s Paradox Explanation (cont’d)</a:t>
            </a:r>
          </a:p>
        </p:txBody>
      </p:sp>
      <p:pic>
        <p:nvPicPr>
          <p:cNvPr id="4" name="Content Placeholder 3">
            <a:hlinkClick r:id="rId3"/>
            <a:extLst>
              <a:ext uri="{FF2B5EF4-FFF2-40B4-BE49-F238E27FC236}">
                <a16:creationId xmlns:a16="http://schemas.microsoft.com/office/drawing/2014/main" id="{02BA2C54-4AA9-48C1-A7BC-656E3237815F}"/>
              </a:ext>
            </a:extLst>
          </p:cNvPr>
          <p:cNvPicPr>
            <a:picLocks noGrp="1" noChangeAspect="1"/>
          </p:cNvPicPr>
          <p:nvPr>
            <p:ph idx="1"/>
          </p:nvPr>
        </p:nvPicPr>
        <p:blipFill>
          <a:blip r:embed="rId4"/>
          <a:stretch>
            <a:fillRect/>
          </a:stretch>
        </p:blipFill>
        <p:spPr>
          <a:xfrm>
            <a:off x="2095458" y="1825625"/>
            <a:ext cx="8283658" cy="4351338"/>
          </a:xfrm>
          <a:prstGeom prst="rect">
            <a:avLst/>
          </a:prstGeom>
        </p:spPr>
      </p:pic>
    </p:spTree>
    <p:extLst>
      <p:ext uri="{BB962C8B-B14F-4D97-AF65-F5344CB8AC3E}">
        <p14:creationId xmlns:p14="http://schemas.microsoft.com/office/powerpoint/2010/main" val="3846218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307C-8C00-46F1-BB52-55E6ED51FE8F}"/>
              </a:ext>
            </a:extLst>
          </p:cNvPr>
          <p:cNvSpPr>
            <a:spLocks noGrp="1"/>
          </p:cNvSpPr>
          <p:nvPr>
            <p:ph type="title"/>
          </p:nvPr>
        </p:nvSpPr>
        <p:spPr/>
        <p:txBody>
          <a:bodyPr/>
          <a:lstStyle/>
          <a:p>
            <a:r>
              <a:rPr lang="en-US" dirty="0"/>
              <a:t>Bayes Rule: Simple problem</a:t>
            </a:r>
          </a:p>
        </p:txBody>
      </p:sp>
      <p:sp>
        <p:nvSpPr>
          <p:cNvPr id="3" name="Content Placeholder 2">
            <a:extLst>
              <a:ext uri="{FF2B5EF4-FFF2-40B4-BE49-F238E27FC236}">
                <a16:creationId xmlns:a16="http://schemas.microsoft.com/office/drawing/2014/main" id="{42A8E741-3248-4C82-BD04-99956EBD9A42}"/>
              </a:ext>
            </a:extLst>
          </p:cNvPr>
          <p:cNvSpPr>
            <a:spLocks noGrp="1"/>
          </p:cNvSpPr>
          <p:nvPr>
            <p:ph idx="1"/>
          </p:nvPr>
        </p:nvSpPr>
        <p:spPr/>
        <p:txBody>
          <a:bodyPr>
            <a:normAutofit lnSpcReduction="10000"/>
          </a:bodyPr>
          <a:lstStyle/>
          <a:p>
            <a:pPr marL="0" indent="0">
              <a:buNone/>
            </a:pPr>
            <a:r>
              <a:rPr lang="en-US" dirty="0">
                <a:solidFill>
                  <a:srgbClr val="FFFF00"/>
                </a:solidFill>
              </a:rPr>
              <a:t>1%</a:t>
            </a:r>
            <a:r>
              <a:rPr lang="en-US" dirty="0"/>
              <a:t> of women at age forty who participate in routine screening have breast cancer. </a:t>
            </a:r>
          </a:p>
          <a:p>
            <a:pPr marL="0" indent="0">
              <a:buNone/>
            </a:pPr>
            <a:r>
              <a:rPr lang="en-US" dirty="0">
                <a:solidFill>
                  <a:srgbClr val="FFFF00"/>
                </a:solidFill>
              </a:rPr>
              <a:t>80% of women </a:t>
            </a:r>
            <a:r>
              <a:rPr lang="en-US" dirty="0"/>
              <a:t>with breast cancer will get positive mammograms. </a:t>
            </a:r>
          </a:p>
          <a:p>
            <a:pPr marL="0" indent="0">
              <a:buNone/>
            </a:pPr>
            <a:endParaRPr lang="en-US" dirty="0">
              <a:solidFill>
                <a:srgbClr val="FFFF00"/>
              </a:solidFill>
            </a:endParaRPr>
          </a:p>
          <a:p>
            <a:pPr marL="0" indent="0">
              <a:buNone/>
            </a:pPr>
            <a:r>
              <a:rPr lang="en-US" dirty="0">
                <a:solidFill>
                  <a:srgbClr val="FFFF00"/>
                </a:solidFill>
              </a:rPr>
              <a:t>9.6% of women</a:t>
            </a:r>
            <a:r>
              <a:rPr lang="en-US" dirty="0"/>
              <a:t> without breast cancer will also get positive mammograms. </a:t>
            </a:r>
          </a:p>
          <a:p>
            <a:pPr marL="0" indent="0">
              <a:buNone/>
            </a:pPr>
            <a:endParaRPr lang="en-US" dirty="0"/>
          </a:p>
          <a:p>
            <a:pPr marL="0" indent="0">
              <a:buNone/>
            </a:pPr>
            <a:r>
              <a:rPr lang="en-US" dirty="0"/>
              <a:t>A woman in this age group had a </a:t>
            </a:r>
            <a:r>
              <a:rPr lang="en-US" dirty="0">
                <a:solidFill>
                  <a:srgbClr val="FFFF00"/>
                </a:solidFill>
              </a:rPr>
              <a:t>positive</a:t>
            </a:r>
            <a:r>
              <a:rPr lang="en-US" dirty="0"/>
              <a:t> mammography in a routine screening. What is the probability that she actually has breast cancer?</a:t>
            </a:r>
          </a:p>
        </p:txBody>
      </p:sp>
      <p:sp>
        <p:nvSpPr>
          <p:cNvPr id="4" name="TextBox 3">
            <a:extLst>
              <a:ext uri="{FF2B5EF4-FFF2-40B4-BE49-F238E27FC236}">
                <a16:creationId xmlns:a16="http://schemas.microsoft.com/office/drawing/2014/main" id="{329395BF-A338-4068-81F8-2CD2F4F27C2D}"/>
              </a:ext>
            </a:extLst>
          </p:cNvPr>
          <p:cNvSpPr txBox="1"/>
          <p:nvPr/>
        </p:nvSpPr>
        <p:spPr>
          <a:xfrm>
            <a:off x="2057400" y="6074228"/>
            <a:ext cx="1723549" cy="646331"/>
          </a:xfrm>
          <a:prstGeom prst="rect">
            <a:avLst/>
          </a:prstGeom>
          <a:noFill/>
        </p:spPr>
        <p:txBody>
          <a:bodyPr wrap="none" rtlCol="0">
            <a:spAutoFit/>
          </a:bodyPr>
          <a:lstStyle/>
          <a:p>
            <a:r>
              <a:rPr lang="en-US" sz="3600" dirty="0">
                <a:latin typeface="Arial Black" panose="020B0A04020102020204" pitchFamily="34" charset="0"/>
              </a:rPr>
              <a:t>0-30%</a:t>
            </a:r>
          </a:p>
        </p:txBody>
      </p:sp>
      <p:sp>
        <p:nvSpPr>
          <p:cNvPr id="5" name="TextBox 4">
            <a:extLst>
              <a:ext uri="{FF2B5EF4-FFF2-40B4-BE49-F238E27FC236}">
                <a16:creationId xmlns:a16="http://schemas.microsoft.com/office/drawing/2014/main" id="{10A9DEF1-E66E-4CF8-B717-8E8F1C8D44AB}"/>
              </a:ext>
            </a:extLst>
          </p:cNvPr>
          <p:cNvSpPr txBox="1"/>
          <p:nvPr/>
        </p:nvSpPr>
        <p:spPr>
          <a:xfrm>
            <a:off x="4718349" y="6086816"/>
            <a:ext cx="2031325" cy="646331"/>
          </a:xfrm>
          <a:prstGeom prst="rect">
            <a:avLst/>
          </a:prstGeom>
          <a:noFill/>
        </p:spPr>
        <p:txBody>
          <a:bodyPr wrap="none" rtlCol="0">
            <a:spAutoFit/>
          </a:bodyPr>
          <a:lstStyle/>
          <a:p>
            <a:r>
              <a:rPr lang="en-US" sz="3600" dirty="0">
                <a:latin typeface="Arial Black" panose="020B0A04020102020204" pitchFamily="34" charset="0"/>
              </a:rPr>
              <a:t>30-60%</a:t>
            </a:r>
          </a:p>
        </p:txBody>
      </p:sp>
      <p:sp>
        <p:nvSpPr>
          <p:cNvPr id="6" name="TextBox 5">
            <a:extLst>
              <a:ext uri="{FF2B5EF4-FFF2-40B4-BE49-F238E27FC236}">
                <a16:creationId xmlns:a16="http://schemas.microsoft.com/office/drawing/2014/main" id="{A077A257-3D17-4718-9CEE-F20F75184100}"/>
              </a:ext>
            </a:extLst>
          </p:cNvPr>
          <p:cNvSpPr txBox="1"/>
          <p:nvPr/>
        </p:nvSpPr>
        <p:spPr>
          <a:xfrm>
            <a:off x="8036074" y="6074227"/>
            <a:ext cx="2339102" cy="646331"/>
          </a:xfrm>
          <a:prstGeom prst="rect">
            <a:avLst/>
          </a:prstGeom>
          <a:noFill/>
        </p:spPr>
        <p:txBody>
          <a:bodyPr wrap="none" rtlCol="0">
            <a:spAutoFit/>
          </a:bodyPr>
          <a:lstStyle/>
          <a:p>
            <a:r>
              <a:rPr lang="en-US" sz="3600" dirty="0">
                <a:latin typeface="Arial Black" panose="020B0A04020102020204" pitchFamily="34" charset="0"/>
              </a:rPr>
              <a:t>60-100%</a:t>
            </a:r>
          </a:p>
        </p:txBody>
      </p:sp>
    </p:spTree>
    <p:extLst>
      <p:ext uri="{BB962C8B-B14F-4D97-AF65-F5344CB8AC3E}">
        <p14:creationId xmlns:p14="http://schemas.microsoft.com/office/powerpoint/2010/main" val="3070726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3600" dirty="0"/>
              <a:t>“What information consumes is rather obvious: it consumes the attention of its recipients. Hence a wealth of information creates a poverty of attention, and a need to allocate that attention efficiently among the overabundance of information sources that might consume it.”</a:t>
            </a:r>
          </a:p>
          <a:p>
            <a:endParaRPr lang="en-US" dirty="0"/>
          </a:p>
        </p:txBody>
      </p:sp>
      <p:pic>
        <p:nvPicPr>
          <p:cNvPr id="4" name="Picture 2" descr="Herbert Si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780" y="4231386"/>
            <a:ext cx="1264444" cy="1885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68638" y="4613218"/>
            <a:ext cx="2857500" cy="830997"/>
          </a:xfrm>
          <a:prstGeom prst="rect">
            <a:avLst/>
          </a:prstGeom>
          <a:noFill/>
        </p:spPr>
        <p:txBody>
          <a:bodyPr wrap="square" rtlCol="0">
            <a:spAutoFit/>
          </a:bodyPr>
          <a:lstStyle/>
          <a:p>
            <a:r>
              <a:rPr lang="en-US" sz="1600" dirty="0"/>
              <a:t>Herb Simon</a:t>
            </a:r>
          </a:p>
          <a:p>
            <a:r>
              <a:rPr lang="en-US" sz="1600" dirty="0"/>
              <a:t>As quoted by Hal Varian</a:t>
            </a:r>
          </a:p>
          <a:p>
            <a:r>
              <a:rPr lang="en-US" sz="1600" dirty="0"/>
              <a:t>Scientific American, 1995</a:t>
            </a:r>
          </a:p>
        </p:txBody>
      </p:sp>
      <p:sp>
        <p:nvSpPr>
          <p:cNvPr id="7" name="TextBox 6"/>
          <p:cNvSpPr txBox="1"/>
          <p:nvPr/>
        </p:nvSpPr>
        <p:spPr>
          <a:xfrm>
            <a:off x="166256" y="6444596"/>
            <a:ext cx="2443298" cy="230832"/>
          </a:xfrm>
          <a:prstGeom prst="rect">
            <a:avLst/>
          </a:prstGeom>
          <a:noFill/>
        </p:spPr>
        <p:txBody>
          <a:bodyPr wrap="none" rtlCol="0">
            <a:spAutoFit/>
          </a:bodyPr>
          <a:lstStyle/>
          <a:p>
            <a:r>
              <a:rPr lang="en-US" sz="900" dirty="0"/>
              <a:t>Adapted from </a:t>
            </a:r>
            <a:r>
              <a:rPr lang="en-US" sz="900" dirty="0" err="1"/>
              <a:t>Maneesh</a:t>
            </a:r>
            <a:r>
              <a:rPr lang="en-US" sz="900" dirty="0"/>
              <a:t> </a:t>
            </a:r>
            <a:r>
              <a:rPr lang="en-US" sz="900" dirty="0" err="1"/>
              <a:t>Agrawala</a:t>
            </a:r>
            <a:r>
              <a:rPr lang="en-US" sz="900" dirty="0"/>
              <a:t>, 2011</a:t>
            </a:r>
          </a:p>
        </p:txBody>
      </p:sp>
    </p:spTree>
    <p:extLst>
      <p:ext uri="{BB962C8B-B14F-4D97-AF65-F5344CB8AC3E}">
        <p14:creationId xmlns:p14="http://schemas.microsoft.com/office/powerpoint/2010/main" val="176499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752D-10B7-4717-969A-30A2664D28A7}"/>
              </a:ext>
            </a:extLst>
          </p:cNvPr>
          <p:cNvSpPr>
            <a:spLocks noGrp="1"/>
          </p:cNvSpPr>
          <p:nvPr>
            <p:ph type="title"/>
          </p:nvPr>
        </p:nvSpPr>
        <p:spPr/>
        <p:txBody>
          <a:bodyPr/>
          <a:lstStyle/>
          <a:p>
            <a:r>
              <a:rPr lang="en-US" dirty="0" err="1"/>
              <a:t>Baye’s</a:t>
            </a:r>
            <a:r>
              <a:rPr lang="en-US" dirty="0"/>
              <a:t> Rule</a:t>
            </a:r>
          </a:p>
        </p:txBody>
      </p:sp>
      <p:sp>
        <p:nvSpPr>
          <p:cNvPr id="3" name="Content Placeholder 2">
            <a:extLst>
              <a:ext uri="{FF2B5EF4-FFF2-40B4-BE49-F238E27FC236}">
                <a16:creationId xmlns:a16="http://schemas.microsoft.com/office/drawing/2014/main" id="{82BEBA65-D3FD-4100-81EF-267081EB8F8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1DFBD6-C651-42CD-A5B8-AE8C07D5D440}"/>
              </a:ext>
            </a:extLst>
          </p:cNvPr>
          <p:cNvPicPr>
            <a:picLocks noChangeAspect="1"/>
          </p:cNvPicPr>
          <p:nvPr/>
        </p:nvPicPr>
        <p:blipFill>
          <a:blip r:embed="rId3"/>
          <a:stretch>
            <a:fillRect/>
          </a:stretch>
        </p:blipFill>
        <p:spPr>
          <a:xfrm>
            <a:off x="3657600" y="3022695"/>
            <a:ext cx="4384139" cy="1503651"/>
          </a:xfrm>
          <a:prstGeom prst="rect">
            <a:avLst/>
          </a:prstGeom>
        </p:spPr>
      </p:pic>
    </p:spTree>
    <p:extLst>
      <p:ext uri="{BB962C8B-B14F-4D97-AF65-F5344CB8AC3E}">
        <p14:creationId xmlns:p14="http://schemas.microsoft.com/office/powerpoint/2010/main" val="3865929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3F0C-7846-4CB6-A4FF-C6D6921A729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2BD44F9-C1E1-44FC-A376-71CD4D319E9C}"/>
              </a:ext>
            </a:extLst>
          </p:cNvPr>
          <p:cNvPicPr>
            <a:picLocks noGrp="1" noChangeAspect="1"/>
          </p:cNvPicPr>
          <p:nvPr>
            <p:ph idx="1"/>
          </p:nvPr>
        </p:nvPicPr>
        <p:blipFill>
          <a:blip r:embed="rId3"/>
          <a:stretch>
            <a:fillRect/>
          </a:stretch>
        </p:blipFill>
        <p:spPr>
          <a:xfrm>
            <a:off x="838200" y="218190"/>
            <a:ext cx="7921267" cy="6470533"/>
          </a:xfrm>
          <a:prstGeom prst="rect">
            <a:avLst/>
          </a:prstGeom>
        </p:spPr>
      </p:pic>
      <p:sp>
        <p:nvSpPr>
          <p:cNvPr id="3" name="TextBox 2">
            <a:extLst>
              <a:ext uri="{FF2B5EF4-FFF2-40B4-BE49-F238E27FC236}">
                <a16:creationId xmlns:a16="http://schemas.microsoft.com/office/drawing/2014/main" id="{C81A6B01-12E2-42B4-9921-6344F3F78D8B}"/>
              </a:ext>
            </a:extLst>
          </p:cNvPr>
          <p:cNvSpPr txBox="1"/>
          <p:nvPr/>
        </p:nvSpPr>
        <p:spPr>
          <a:xfrm>
            <a:off x="6248399" y="5758544"/>
            <a:ext cx="1553630" cy="584775"/>
          </a:xfrm>
          <a:prstGeom prst="rect">
            <a:avLst/>
          </a:prstGeom>
          <a:noFill/>
        </p:spPr>
        <p:txBody>
          <a:bodyPr wrap="none" rtlCol="0">
            <a:spAutoFit/>
          </a:bodyPr>
          <a:lstStyle/>
          <a:p>
            <a:r>
              <a:rPr lang="en-US" sz="3200" dirty="0">
                <a:solidFill>
                  <a:srgbClr val="FF0000"/>
                </a:solidFill>
                <a:latin typeface="Arial Black" panose="020B0A04020102020204" pitchFamily="34" charset="0"/>
              </a:rPr>
              <a:t>7.76%</a:t>
            </a:r>
          </a:p>
        </p:txBody>
      </p:sp>
      <p:sp>
        <p:nvSpPr>
          <p:cNvPr id="5" name="TextBox 4">
            <a:extLst>
              <a:ext uri="{FF2B5EF4-FFF2-40B4-BE49-F238E27FC236}">
                <a16:creationId xmlns:a16="http://schemas.microsoft.com/office/drawing/2014/main" id="{96D21FCA-2DA5-4149-A106-B73B50F3FF31}"/>
              </a:ext>
            </a:extLst>
          </p:cNvPr>
          <p:cNvSpPr txBox="1"/>
          <p:nvPr/>
        </p:nvSpPr>
        <p:spPr>
          <a:xfrm>
            <a:off x="9056915" y="5635432"/>
            <a:ext cx="2873828" cy="830997"/>
          </a:xfrm>
          <a:prstGeom prst="rect">
            <a:avLst/>
          </a:prstGeom>
          <a:noFill/>
        </p:spPr>
        <p:txBody>
          <a:bodyPr wrap="square" rtlCol="0">
            <a:spAutoFit/>
          </a:bodyPr>
          <a:lstStyle/>
          <a:p>
            <a:r>
              <a:rPr lang="en-US" sz="2400" dirty="0"/>
              <a:t>95% of doctors said it’s between 70-80%</a:t>
            </a:r>
          </a:p>
        </p:txBody>
      </p:sp>
    </p:spTree>
    <p:extLst>
      <p:ext uri="{BB962C8B-B14F-4D97-AF65-F5344CB8AC3E}">
        <p14:creationId xmlns:p14="http://schemas.microsoft.com/office/powerpoint/2010/main" val="1004315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6B9CC-62AE-4C3D-AE19-1EB63F4083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92493-F353-4C16-96BC-A0BE9604E438}"/>
              </a:ext>
            </a:extLst>
          </p:cNvPr>
          <p:cNvSpPr>
            <a:spLocks noGrp="1"/>
          </p:cNvSpPr>
          <p:nvPr>
            <p:ph idx="1"/>
          </p:nvPr>
        </p:nvSpPr>
        <p:spPr/>
        <p:txBody>
          <a:bodyPr/>
          <a:lstStyle/>
          <a:p>
            <a:endParaRPr lang="en-US" dirty="0"/>
          </a:p>
        </p:txBody>
      </p:sp>
      <p:pic>
        <p:nvPicPr>
          <p:cNvPr id="4" name="Graphic 3">
            <a:extLst>
              <a:ext uri="{FF2B5EF4-FFF2-40B4-BE49-F238E27FC236}">
                <a16:creationId xmlns:a16="http://schemas.microsoft.com/office/drawing/2014/main" id="{F1873A89-1318-46FD-8DE9-0DFF440F5D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0" y="228600"/>
            <a:ext cx="6278137" cy="6278137"/>
          </a:xfrm>
          <a:prstGeom prst="rect">
            <a:avLst/>
          </a:prstGeom>
        </p:spPr>
      </p:pic>
    </p:spTree>
    <p:extLst>
      <p:ext uri="{BB962C8B-B14F-4D97-AF65-F5344CB8AC3E}">
        <p14:creationId xmlns:p14="http://schemas.microsoft.com/office/powerpoint/2010/main" val="277954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162A-AC8C-4580-829D-43EE28DBE3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C8F216-8469-4A57-9508-70CD12913182}"/>
              </a:ext>
            </a:extLst>
          </p:cNvPr>
          <p:cNvSpPr>
            <a:spLocks noGrp="1"/>
          </p:cNvSpPr>
          <p:nvPr>
            <p:ph idx="1"/>
          </p:nvPr>
        </p:nvSpPr>
        <p:spPr/>
        <p:txBody>
          <a:bodyPr/>
          <a:lstStyle/>
          <a:p>
            <a:endParaRPr lang="en-US"/>
          </a:p>
        </p:txBody>
      </p:sp>
      <p:pic>
        <p:nvPicPr>
          <p:cNvPr id="4" name="Graphic 3">
            <a:extLst>
              <a:ext uri="{FF2B5EF4-FFF2-40B4-BE49-F238E27FC236}">
                <a16:creationId xmlns:a16="http://schemas.microsoft.com/office/drawing/2014/main" id="{1E2B1749-A97D-47E0-B574-8C1CA71D4D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0" y="228600"/>
            <a:ext cx="6281928" cy="6281928"/>
          </a:xfrm>
          <a:prstGeom prst="rect">
            <a:avLst/>
          </a:prstGeom>
        </p:spPr>
      </p:pic>
    </p:spTree>
    <p:extLst>
      <p:ext uri="{BB962C8B-B14F-4D97-AF65-F5344CB8AC3E}">
        <p14:creationId xmlns:p14="http://schemas.microsoft.com/office/powerpoint/2010/main" val="2697054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2EE10-9D28-4FE9-8A6F-A7CEBF10ED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11D272-5371-42D7-98A1-544290D399E0}"/>
              </a:ext>
            </a:extLst>
          </p:cNvPr>
          <p:cNvSpPr>
            <a:spLocks noGrp="1"/>
          </p:cNvSpPr>
          <p:nvPr>
            <p:ph idx="1"/>
          </p:nvPr>
        </p:nvSpPr>
        <p:spPr/>
        <p:txBody>
          <a:bodyPr/>
          <a:lstStyle/>
          <a:p>
            <a:endParaRPr lang="en-US"/>
          </a:p>
        </p:txBody>
      </p:sp>
      <p:pic>
        <p:nvPicPr>
          <p:cNvPr id="4" name="Graphic 3">
            <a:extLst>
              <a:ext uri="{FF2B5EF4-FFF2-40B4-BE49-F238E27FC236}">
                <a16:creationId xmlns:a16="http://schemas.microsoft.com/office/drawing/2014/main" id="{DCCDD8EC-19F5-40D0-8043-588850228B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0" y="228600"/>
            <a:ext cx="6281928" cy="6281928"/>
          </a:xfrm>
          <a:prstGeom prst="rect">
            <a:avLst/>
          </a:prstGeom>
        </p:spPr>
      </p:pic>
    </p:spTree>
    <p:extLst>
      <p:ext uri="{BB962C8B-B14F-4D97-AF65-F5344CB8AC3E}">
        <p14:creationId xmlns:p14="http://schemas.microsoft.com/office/powerpoint/2010/main" val="1182173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6631-1177-4E1C-9D0D-97F8DC57FA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9BC7C4-0DE2-402F-ABA7-D55FEF163C58}"/>
              </a:ext>
            </a:extLst>
          </p:cNvPr>
          <p:cNvSpPr>
            <a:spLocks noGrp="1"/>
          </p:cNvSpPr>
          <p:nvPr>
            <p:ph idx="1"/>
          </p:nvPr>
        </p:nvSpPr>
        <p:spPr/>
        <p:txBody>
          <a:bodyPr/>
          <a:lstStyle/>
          <a:p>
            <a:endParaRPr lang="en-US"/>
          </a:p>
        </p:txBody>
      </p:sp>
      <p:pic>
        <p:nvPicPr>
          <p:cNvPr id="4" name="Graphic 3">
            <a:extLst>
              <a:ext uri="{FF2B5EF4-FFF2-40B4-BE49-F238E27FC236}">
                <a16:creationId xmlns:a16="http://schemas.microsoft.com/office/drawing/2014/main" id="{5D1CA860-7652-4E88-82F0-D58FC6A909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0" y="228600"/>
            <a:ext cx="6281928" cy="6281928"/>
          </a:xfrm>
          <a:prstGeom prst="rect">
            <a:avLst/>
          </a:prstGeom>
        </p:spPr>
      </p:pic>
    </p:spTree>
    <p:extLst>
      <p:ext uri="{BB962C8B-B14F-4D97-AF65-F5344CB8AC3E}">
        <p14:creationId xmlns:p14="http://schemas.microsoft.com/office/powerpoint/2010/main" val="4024702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49886-B3DB-47DA-BF06-102DCAB2D6DA}"/>
              </a:ext>
            </a:extLst>
          </p:cNvPr>
          <p:cNvSpPr>
            <a:spLocks noGrp="1"/>
          </p:cNvSpPr>
          <p:nvPr>
            <p:ph type="title"/>
          </p:nvPr>
        </p:nvSpPr>
        <p:spPr/>
        <p:txBody>
          <a:bodyPr/>
          <a:lstStyle/>
          <a:p>
            <a:endParaRPr lang="en-US"/>
          </a:p>
        </p:txBody>
      </p:sp>
      <p:pic>
        <p:nvPicPr>
          <p:cNvPr id="10" name="Screen Recording 9">
            <a:hlinkClick r:id="" action="ppaction://media"/>
            <a:extLst>
              <a:ext uri="{FF2B5EF4-FFF2-40B4-BE49-F238E27FC236}">
                <a16:creationId xmlns:a16="http://schemas.microsoft.com/office/drawing/2014/main" id="{4DE4ABF6-EC78-4422-A7EA-6187FB56F95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0775" y="2705100"/>
            <a:ext cx="10233025" cy="2592388"/>
          </a:xfrm>
        </p:spPr>
      </p:pic>
    </p:spTree>
    <p:extLst>
      <p:ext uri="{BB962C8B-B14F-4D97-AF65-F5344CB8AC3E}">
        <p14:creationId xmlns:p14="http://schemas.microsoft.com/office/powerpoint/2010/main" val="1710759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2D98-03F7-45A0-A822-3265B74E0E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41D54A-F301-46F4-AA33-43BF3D50F84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6D967B2-4DC7-4E53-8FD4-BD6F272D2D33}"/>
              </a:ext>
            </a:extLst>
          </p:cNvPr>
          <p:cNvPicPr>
            <a:picLocks noChangeAspect="1"/>
          </p:cNvPicPr>
          <p:nvPr/>
        </p:nvPicPr>
        <p:blipFill>
          <a:blip r:embed="rId3"/>
          <a:stretch>
            <a:fillRect/>
          </a:stretch>
        </p:blipFill>
        <p:spPr>
          <a:xfrm>
            <a:off x="257175" y="690562"/>
            <a:ext cx="11677650" cy="5476875"/>
          </a:xfrm>
          <a:prstGeom prst="rect">
            <a:avLst/>
          </a:prstGeom>
        </p:spPr>
      </p:pic>
      <p:sp>
        <p:nvSpPr>
          <p:cNvPr id="5" name="Rectangle 4">
            <a:extLst>
              <a:ext uri="{FF2B5EF4-FFF2-40B4-BE49-F238E27FC236}">
                <a16:creationId xmlns:a16="http://schemas.microsoft.com/office/drawing/2014/main" id="{6F3D5A50-77A9-45ED-8C0F-73E6EA80674E}"/>
              </a:ext>
            </a:extLst>
          </p:cNvPr>
          <p:cNvSpPr/>
          <p:nvPr/>
        </p:nvSpPr>
        <p:spPr>
          <a:xfrm>
            <a:off x="838200" y="6211669"/>
            <a:ext cx="9723634" cy="369332"/>
          </a:xfrm>
          <a:prstGeom prst="rect">
            <a:avLst/>
          </a:prstGeom>
        </p:spPr>
        <p:txBody>
          <a:bodyPr wrap="square">
            <a:spAutoFit/>
          </a:bodyPr>
          <a:lstStyle/>
          <a:p>
            <a:r>
              <a:rPr lang="en-US" dirty="0"/>
              <a:t>https://research.google.com/bigpicture/attacking-discrimination-in-ml/</a:t>
            </a:r>
          </a:p>
        </p:txBody>
      </p:sp>
    </p:spTree>
    <p:extLst>
      <p:ext uri="{BB962C8B-B14F-4D97-AF65-F5344CB8AC3E}">
        <p14:creationId xmlns:p14="http://schemas.microsoft.com/office/powerpoint/2010/main" val="2070814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F335-8D6A-4A0E-9DC2-C552FDD65F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D4118C-86DB-4798-83A3-F72F4A99095A}"/>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B0D12A96-6CF9-4DF7-8861-3F0B6F802C53}"/>
              </a:ext>
            </a:extLst>
          </p:cNvPr>
          <p:cNvPicPr>
            <a:picLocks noChangeAspect="1"/>
          </p:cNvPicPr>
          <p:nvPr/>
        </p:nvPicPr>
        <p:blipFill>
          <a:blip r:embed="rId2"/>
          <a:stretch>
            <a:fillRect/>
          </a:stretch>
        </p:blipFill>
        <p:spPr>
          <a:xfrm>
            <a:off x="475726" y="1177047"/>
            <a:ext cx="11006861" cy="4851143"/>
          </a:xfrm>
          <a:prstGeom prst="rect">
            <a:avLst/>
          </a:prstGeom>
        </p:spPr>
      </p:pic>
    </p:spTree>
    <p:extLst>
      <p:ext uri="{BB962C8B-B14F-4D97-AF65-F5344CB8AC3E}">
        <p14:creationId xmlns:p14="http://schemas.microsoft.com/office/powerpoint/2010/main" val="1130502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CEE60-20FA-4B6E-BBFA-3A5461B387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F63513-2951-4C95-8530-C406A6B49DC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7BF90F-8378-4A1F-A360-AF66982FB944}"/>
              </a:ext>
            </a:extLst>
          </p:cNvPr>
          <p:cNvPicPr>
            <a:picLocks noChangeAspect="1"/>
          </p:cNvPicPr>
          <p:nvPr/>
        </p:nvPicPr>
        <p:blipFill>
          <a:blip r:embed="rId2"/>
          <a:stretch>
            <a:fillRect/>
          </a:stretch>
        </p:blipFill>
        <p:spPr>
          <a:xfrm>
            <a:off x="943515" y="194552"/>
            <a:ext cx="9513953" cy="6420255"/>
          </a:xfrm>
          <a:prstGeom prst="rect">
            <a:avLst/>
          </a:prstGeom>
        </p:spPr>
      </p:pic>
    </p:spTree>
    <p:extLst>
      <p:ext uri="{BB962C8B-B14F-4D97-AF65-F5344CB8AC3E}">
        <p14:creationId xmlns:p14="http://schemas.microsoft.com/office/powerpoint/2010/main" val="211645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Visualization</a:t>
            </a:r>
          </a:p>
        </p:txBody>
      </p:sp>
      <p:sp>
        <p:nvSpPr>
          <p:cNvPr id="3" name="Content Placeholder 2"/>
          <p:cNvSpPr>
            <a:spLocks noGrp="1"/>
          </p:cNvSpPr>
          <p:nvPr>
            <p:ph idx="1"/>
          </p:nvPr>
        </p:nvSpPr>
        <p:spPr>
          <a:xfrm>
            <a:off x="685799" y="1776845"/>
            <a:ext cx="11132371" cy="4441840"/>
          </a:xfrm>
        </p:spPr>
        <p:txBody>
          <a:bodyPr/>
          <a:lstStyle/>
          <a:p>
            <a:pPr marL="0" indent="0">
              <a:buNone/>
            </a:pPr>
            <a:r>
              <a:rPr lang="en-US" sz="4000" dirty="0"/>
              <a:t>the art and science of representing abstract information in an </a:t>
            </a:r>
            <a:r>
              <a:rPr lang="en-US" sz="4000" dirty="0">
                <a:solidFill>
                  <a:srgbClr val="FFC000"/>
                </a:solidFill>
              </a:rPr>
              <a:t>interactive, visual </a:t>
            </a:r>
            <a:r>
              <a:rPr lang="en-US" sz="4000" dirty="0"/>
              <a:t>form that enables people to more easily gain </a:t>
            </a:r>
            <a:r>
              <a:rPr lang="en-US" sz="4000" dirty="0">
                <a:solidFill>
                  <a:srgbClr val="FFC000"/>
                </a:solidFill>
              </a:rPr>
              <a:t>insights</a:t>
            </a:r>
            <a:r>
              <a:rPr lang="en-US" sz="4000" dirty="0"/>
              <a:t> through their perceptual and cognitive capabilities </a:t>
            </a:r>
          </a:p>
          <a:p>
            <a:pPr marL="0" indent="0">
              <a:buNone/>
            </a:pPr>
            <a:endParaRPr lang="en-US" dirty="0"/>
          </a:p>
        </p:txBody>
      </p:sp>
    </p:spTree>
    <p:extLst>
      <p:ext uri="{BB962C8B-B14F-4D97-AF65-F5344CB8AC3E}">
        <p14:creationId xmlns:p14="http://schemas.microsoft.com/office/powerpoint/2010/main" val="2970581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Data Storytelling</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79027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5549" y="548660"/>
            <a:ext cx="4451994" cy="332699"/>
          </a:xfrm>
        </p:spPr>
        <p:txBody>
          <a:bodyPr>
            <a:normAutofit fontScale="90000"/>
          </a:bodyPr>
          <a:lstStyle/>
          <a:p>
            <a:r>
              <a:rPr lang="en-US" dirty="0"/>
              <a:t>Data Storytelling</a:t>
            </a:r>
          </a:p>
        </p:txBody>
      </p:sp>
      <p:sp>
        <p:nvSpPr>
          <p:cNvPr id="3" name="Content Placeholder 2"/>
          <p:cNvSpPr>
            <a:spLocks noGrp="1"/>
          </p:cNvSpPr>
          <p:nvPr>
            <p:ph idx="1"/>
          </p:nvPr>
        </p:nvSpPr>
        <p:spPr/>
        <p:txBody>
          <a:bodyPr/>
          <a:lstStyle/>
          <a:p>
            <a:endParaRPr lang="en-US"/>
          </a:p>
        </p:txBody>
      </p:sp>
      <p:pic>
        <p:nvPicPr>
          <p:cNvPr id="12290" name="Picture 2" descr="Image result for storytelling structur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217" y="1940564"/>
            <a:ext cx="5021626" cy="35458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835456" y="1940564"/>
            <a:ext cx="3691302" cy="3709851"/>
          </a:xfrm>
          <a:prstGeom prst="rect">
            <a:avLst/>
          </a:prstGeom>
        </p:spPr>
      </p:pic>
    </p:spTree>
    <p:extLst>
      <p:ext uri="{BB962C8B-B14F-4D97-AF65-F5344CB8AC3E}">
        <p14:creationId xmlns:p14="http://schemas.microsoft.com/office/powerpoint/2010/main" val="3747209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5549" y="548660"/>
            <a:ext cx="4451994" cy="332699"/>
          </a:xfrm>
        </p:spPr>
        <p:txBody>
          <a:bodyPr>
            <a:normAutofit fontScale="90000"/>
          </a:bodyPr>
          <a:lstStyle/>
          <a:p>
            <a:r>
              <a:rPr lang="en-US" dirty="0"/>
              <a:t>Data Storytelling</a:t>
            </a:r>
          </a:p>
        </p:txBody>
      </p:sp>
      <p:sp>
        <p:nvSpPr>
          <p:cNvPr id="3" name="Content Placeholder 2"/>
          <p:cNvSpPr>
            <a:spLocks noGrp="1"/>
          </p:cNvSpPr>
          <p:nvPr>
            <p:ph idx="1"/>
          </p:nvPr>
        </p:nvSpPr>
        <p:spPr/>
        <p:txBody>
          <a:bodyPr/>
          <a:lstStyle/>
          <a:p>
            <a:endParaRPr lang="en-US" dirty="0"/>
          </a:p>
        </p:txBody>
      </p:sp>
      <p:pic>
        <p:nvPicPr>
          <p:cNvPr id="12290" name="Picture 2" descr="Image result for storytelling structur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217" y="1940564"/>
            <a:ext cx="5021626" cy="35458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835456" y="1940564"/>
            <a:ext cx="3691302" cy="3709851"/>
          </a:xfrm>
          <a:prstGeom prst="rect">
            <a:avLst/>
          </a:prstGeom>
        </p:spPr>
      </p:pic>
      <p:sp>
        <p:nvSpPr>
          <p:cNvPr id="5" name="Oval 4"/>
          <p:cNvSpPr/>
          <p:nvPr/>
        </p:nvSpPr>
        <p:spPr>
          <a:xfrm>
            <a:off x="685799" y="715009"/>
            <a:ext cx="10600510" cy="614299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836718" y="1330036"/>
            <a:ext cx="6068291" cy="512271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396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F9E7-868E-46C1-923D-FE5197FA2F73}"/>
              </a:ext>
            </a:extLst>
          </p:cNvPr>
          <p:cNvSpPr>
            <a:spLocks noGrp="1"/>
          </p:cNvSpPr>
          <p:nvPr>
            <p:ph type="title"/>
          </p:nvPr>
        </p:nvSpPr>
        <p:spPr/>
        <p:txBody>
          <a:bodyPr/>
          <a:lstStyle/>
          <a:p>
            <a:r>
              <a:rPr lang="en-US" dirty="0"/>
              <a:t>Data lacks context</a:t>
            </a:r>
          </a:p>
        </p:txBody>
      </p:sp>
      <p:pic>
        <p:nvPicPr>
          <p:cNvPr id="1028" name="Picture 4" descr="Image result for necker cube">
            <a:extLst>
              <a:ext uri="{FF2B5EF4-FFF2-40B4-BE49-F238E27FC236}">
                <a16:creationId xmlns:a16="http://schemas.microsoft.com/office/drawing/2014/main" id="{26ADEEDE-0AE6-4B2F-8135-6D7065AD9FB2}"/>
              </a:ext>
            </a:extLst>
          </p:cNvPr>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14286" y1="35503" x2="14286" y2="35503"/>
                        <a14:foregroundMark x1="26286" y1="43195" x2="26286" y2="43195"/>
                        <a14:foregroundMark x1="28571" y1="33728" x2="28571" y2="33728"/>
                        <a14:foregroundMark x1="40000" y1="11243" x2="40000" y2="11243"/>
                        <a14:foregroundMark x1="37143" y1="24852" x2="37143" y2="24852"/>
                        <a14:foregroundMark x1="46857" y1="21893" x2="46857" y2="21893"/>
                        <a14:foregroundMark x1="60000" y1="32544" x2="60000" y2="32544"/>
                        <a14:foregroundMark x1="56000" y1="43195" x2="56000" y2="43195"/>
                        <a14:foregroundMark x1="69143" y1="40237" x2="69143" y2="40237"/>
                        <a14:foregroundMark x1="74286" y1="18935" x2="74286" y2="18935"/>
                        <a14:foregroundMark x1="80571" y1="24260" x2="80571" y2="24260"/>
                        <a14:foregroundMark x1="86857" y1="18935" x2="86857" y2="18935"/>
                        <a14:foregroundMark x1="77714" y1="54438" x2="77714" y2="54438"/>
                        <a14:foregroundMark x1="74286" y1="62722" x2="74286" y2="62722"/>
                        <a14:foregroundMark x1="84571" y1="65089" x2="84571" y2="65089"/>
                        <a14:foregroundMark x1="55429" y1="75148" x2="55429" y2="75148"/>
                        <a14:foregroundMark x1="64571" y1="72781" x2="64571" y2="72781"/>
                        <a14:foregroundMark x1="67429" y1="84615" x2="67429" y2="84615"/>
                        <a14:foregroundMark x1="36000" y1="57396" x2="36000" y2="57396"/>
                        <a14:foregroundMark x1="46857" y1="67456" x2="46857" y2="67456"/>
                        <a14:foregroundMark x1="46857" y1="52663" x2="46857" y2="52663"/>
                        <a14:foregroundMark x1="22857" y1="72189" x2="22857" y2="72189"/>
                        <a14:foregroundMark x1="27429" y1="76331" x2="27429" y2="76331"/>
                      </a14:backgroundRemoval>
                    </a14:imgEffect>
                  </a14:imgLayer>
                </a14:imgProps>
              </a:ext>
              <a:ext uri="{28A0092B-C50C-407E-A947-70E740481C1C}">
                <a14:useLocalDpi xmlns:a14="http://schemas.microsoft.com/office/drawing/2010/main" val="0"/>
              </a:ext>
            </a:extLst>
          </a:blip>
          <a:srcRect/>
          <a:stretch>
            <a:fillRect/>
          </a:stretch>
        </p:blipFill>
        <p:spPr bwMode="auto">
          <a:xfrm>
            <a:off x="3540767" y="1903446"/>
            <a:ext cx="4085718" cy="3945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461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783E-3929-4F19-AF53-EE5A5DC0CB6F}"/>
              </a:ext>
            </a:extLst>
          </p:cNvPr>
          <p:cNvSpPr>
            <a:spLocks noGrp="1"/>
          </p:cNvSpPr>
          <p:nvPr>
            <p:ph type="title"/>
          </p:nvPr>
        </p:nvSpPr>
        <p:spPr/>
        <p:txBody>
          <a:bodyPr/>
          <a:lstStyle/>
          <a:p>
            <a:r>
              <a:rPr lang="en-US" dirty="0"/>
              <a:t>Subject to ambiguity</a:t>
            </a:r>
          </a:p>
        </p:txBody>
      </p:sp>
      <p:sp>
        <p:nvSpPr>
          <p:cNvPr id="3" name="Content Placeholder 2">
            <a:extLst>
              <a:ext uri="{FF2B5EF4-FFF2-40B4-BE49-F238E27FC236}">
                <a16:creationId xmlns:a16="http://schemas.microsoft.com/office/drawing/2014/main" id="{7A807A64-C93D-4256-A6FB-BDEFD6208AA9}"/>
              </a:ext>
            </a:extLst>
          </p:cNvPr>
          <p:cNvSpPr>
            <a:spLocks noGrp="1"/>
          </p:cNvSpPr>
          <p:nvPr>
            <p:ph idx="1"/>
          </p:nvPr>
        </p:nvSpPr>
        <p:spPr/>
        <p:txBody>
          <a:bodyPr/>
          <a:lstStyle/>
          <a:p>
            <a:endParaRPr lang="en-US"/>
          </a:p>
        </p:txBody>
      </p:sp>
      <p:pic>
        <p:nvPicPr>
          <p:cNvPr id="2050" name="Picture 2" descr="Image result for necker cube">
            <a:extLst>
              <a:ext uri="{FF2B5EF4-FFF2-40B4-BE49-F238E27FC236}">
                <a16:creationId xmlns:a16="http://schemas.microsoft.com/office/drawing/2014/main" id="{BEDC805B-E16E-4A71-82C7-1D86BF7DD8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306" b="90417" l="10000" r="90000">
                        <a14:foregroundMark x1="48906" y1="9306" x2="53047" y2="10000"/>
                        <a14:foregroundMark x1="53047" y1="10000" x2="53047" y2="10139"/>
                        <a14:foregroundMark x1="41641" y1="90556" x2="45547" y2="92361"/>
                        <a14:foregroundMark x1="45547" y1="92361" x2="49609" y2="90417"/>
                        <a14:foregroundMark x1="49609" y1="90417" x2="49766" y2="90278"/>
                        <a14:backgroundMark x1="11094" y1="17361" x2="13594" y2="22917"/>
                        <a14:backgroundMark x1="13594" y1="22917" x2="16172" y2="17639"/>
                        <a14:backgroundMark x1="16172" y1="17639" x2="11719" y2="15972"/>
                        <a14:backgroundMark x1="11719" y1="15972" x2="10625" y2="18194"/>
                        <a14:backgroundMark x1="43047" y1="29722" x2="47188" y2="32222"/>
                        <a14:backgroundMark x1="47188" y1="32222" x2="44531" y2="29167"/>
                        <a14:backgroundMark x1="34844" y1="46806" x2="35313" y2="46806"/>
                        <a14:backgroundMark x1="38828" y1="70972" x2="38516" y2="69722"/>
                        <a14:backgroundMark x1="51250" y1="68611" x2="55234" y2="71944"/>
                        <a14:backgroundMark x1="55234" y1="71944" x2="52812" y2="65278"/>
                        <a14:backgroundMark x1="52812" y1="65278" x2="51250" y2="64444"/>
                        <a14:backgroundMark x1="59531" y1="49306" x2="60469" y2="47639"/>
                        <a14:backgroundMark x1="55859" y1="30417" x2="57578" y2="29028"/>
                        <a14:backgroundMark x1="47422" y1="51111" x2="48906" y2="50278"/>
                      </a14:backgroundRemoval>
                    </a14:imgEffect>
                  </a14:imgLayer>
                </a14:imgProps>
              </a:ext>
              <a:ext uri="{28A0092B-C50C-407E-A947-70E740481C1C}">
                <a14:useLocalDpi xmlns:a14="http://schemas.microsoft.com/office/drawing/2010/main" val="0"/>
              </a:ext>
            </a:extLst>
          </a:blip>
          <a:srcRect/>
          <a:stretch>
            <a:fillRect/>
          </a:stretch>
        </p:blipFill>
        <p:spPr bwMode="auto">
          <a:xfrm>
            <a:off x="1770434" y="1825625"/>
            <a:ext cx="8387404" cy="471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60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05D6A-EA63-48B2-B100-C5B6C21B233A}"/>
              </a:ext>
            </a:extLst>
          </p:cNvPr>
          <p:cNvSpPr>
            <a:spLocks noGrp="1"/>
          </p:cNvSpPr>
          <p:nvPr>
            <p:ph type="title"/>
          </p:nvPr>
        </p:nvSpPr>
        <p:spPr/>
        <p:txBody>
          <a:bodyPr>
            <a:normAutofit fontScale="90000"/>
          </a:bodyPr>
          <a:lstStyle/>
          <a:p>
            <a:r>
              <a:rPr lang="en-US" dirty="0"/>
              <a:t>Narrative reduces ambiguity, connects data with context, and describes a specific interpretation. </a:t>
            </a:r>
            <a:br>
              <a:rPr lang="en-US" dirty="0"/>
            </a:br>
            <a:endParaRPr lang="en-US" dirty="0"/>
          </a:p>
        </p:txBody>
      </p:sp>
      <p:sp>
        <p:nvSpPr>
          <p:cNvPr id="5" name="Rectangle 4">
            <a:extLst>
              <a:ext uri="{FF2B5EF4-FFF2-40B4-BE49-F238E27FC236}">
                <a16:creationId xmlns:a16="http://schemas.microsoft.com/office/drawing/2014/main" id="{102FBA55-F8CE-4504-8E85-D0CE3FBCB74A}"/>
              </a:ext>
            </a:extLst>
          </p:cNvPr>
          <p:cNvSpPr/>
          <p:nvPr/>
        </p:nvSpPr>
        <p:spPr>
          <a:xfrm>
            <a:off x="4299626" y="6296507"/>
            <a:ext cx="8258783" cy="369332"/>
          </a:xfrm>
          <a:prstGeom prst="rect">
            <a:avLst/>
          </a:prstGeom>
        </p:spPr>
        <p:txBody>
          <a:bodyPr wrap="square">
            <a:spAutoFit/>
          </a:bodyPr>
          <a:lstStyle/>
          <a:p>
            <a:r>
              <a:rPr lang="en-US" dirty="0"/>
              <a:t>From: Dave Wells: </a:t>
            </a:r>
            <a:r>
              <a:rPr lang="en-US" dirty="0">
                <a:hlinkClick r:id="rId2"/>
              </a:rPr>
              <a:t>http://tdan.com/data-storytelling-its-more-than-visualization</a:t>
            </a:r>
            <a:r>
              <a:rPr lang="en-US" dirty="0"/>
              <a:t> </a:t>
            </a:r>
          </a:p>
        </p:txBody>
      </p:sp>
    </p:spTree>
    <p:extLst>
      <p:ext uri="{BB962C8B-B14F-4D97-AF65-F5344CB8AC3E}">
        <p14:creationId xmlns:p14="http://schemas.microsoft.com/office/powerpoint/2010/main" val="3839838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40187" y="746126"/>
            <a:ext cx="5598524" cy="5472558"/>
          </a:xfrm>
          <a:prstGeom prst="rect">
            <a:avLst/>
          </a:prstGeom>
        </p:spPr>
      </p:pic>
      <p:sp>
        <p:nvSpPr>
          <p:cNvPr id="2" name="Title 1"/>
          <p:cNvSpPr>
            <a:spLocks noGrp="1"/>
          </p:cNvSpPr>
          <p:nvPr>
            <p:ph type="title"/>
          </p:nvPr>
        </p:nvSpPr>
        <p:spPr>
          <a:xfrm>
            <a:off x="515983" y="746126"/>
            <a:ext cx="4304212" cy="639315"/>
          </a:xfrm>
        </p:spPr>
        <p:txBody>
          <a:bodyPr anchor="b">
            <a:normAutofit/>
          </a:bodyPr>
          <a:lstStyle/>
          <a:p>
            <a:pPr algn="l"/>
            <a:r>
              <a:rPr lang="en-US" sz="3200" dirty="0">
                <a:hlinkClick r:id="rId3"/>
              </a:rPr>
              <a:t>http://napa-cards.net/</a:t>
            </a:r>
            <a:r>
              <a:rPr lang="en-US" sz="3200" dirty="0"/>
              <a:t> </a:t>
            </a:r>
          </a:p>
        </p:txBody>
      </p:sp>
      <p:sp>
        <p:nvSpPr>
          <p:cNvPr id="3" name="Content Placeholder 2"/>
          <p:cNvSpPr>
            <a:spLocks noGrp="1"/>
          </p:cNvSpPr>
          <p:nvPr>
            <p:ph idx="1"/>
          </p:nvPr>
        </p:nvSpPr>
        <p:spPr>
          <a:xfrm>
            <a:off x="515983" y="1698367"/>
            <a:ext cx="3977639" cy="3854112"/>
          </a:xfrm>
        </p:spPr>
        <p:txBody>
          <a:bodyPr>
            <a:normAutofit/>
          </a:bodyPr>
          <a:lstStyle/>
          <a:p>
            <a:pPr marL="0" indent="0">
              <a:buNone/>
            </a:pPr>
            <a:r>
              <a:rPr lang="en-US" sz="1800" dirty="0"/>
              <a:t>Each card represents a specific narrative technique, pattern or "trick" you can apply to effect flow, empathy, argumentation… in a data story. We tried to find a representative example for each technique, but of course, there will be many different instantiations of the same underlying principle. These patterns are also not mutually exclusive — rather, they can often be combined to great effect.</a:t>
            </a:r>
          </a:p>
        </p:txBody>
      </p:sp>
    </p:spTree>
    <p:extLst>
      <p:ext uri="{BB962C8B-B14F-4D97-AF65-F5344CB8AC3E}">
        <p14:creationId xmlns:p14="http://schemas.microsoft.com/office/powerpoint/2010/main" val="42630632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related views</a:t>
            </a:r>
          </a:p>
        </p:txBody>
      </p:sp>
      <p:sp>
        <p:nvSpPr>
          <p:cNvPr id="3" name="Content Placeholder 2"/>
          <p:cNvSpPr>
            <a:spLocks noGrp="1"/>
          </p:cNvSpPr>
          <p:nvPr>
            <p:ph idx="1"/>
          </p:nvPr>
        </p:nvSpPr>
        <p:spPr/>
        <p:txBody>
          <a:bodyPr/>
          <a:lstStyle/>
          <a:p>
            <a:pPr marL="0" indent="0">
              <a:buNone/>
            </a:pPr>
            <a:r>
              <a:rPr lang="en-US" dirty="0" err="1"/>
              <a:t>SandDance</a:t>
            </a:r>
            <a:r>
              <a:rPr lang="en-US" dirty="0"/>
              <a:t> Demos</a:t>
            </a:r>
          </a:p>
        </p:txBody>
      </p:sp>
      <p:pic>
        <p:nvPicPr>
          <p:cNvPr id="10242" name="Picture 2" descr="transitionlooped"/>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190750"/>
            <a:ext cx="48768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293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5254-EB05-46B9-ADE3-B35DB3F6C2E4}"/>
              </a:ext>
            </a:extLst>
          </p:cNvPr>
          <p:cNvSpPr>
            <a:spLocks noGrp="1"/>
          </p:cNvSpPr>
          <p:nvPr>
            <p:ph type="title"/>
          </p:nvPr>
        </p:nvSpPr>
        <p:spPr/>
        <p:txBody>
          <a:bodyPr/>
          <a:lstStyle/>
          <a:p>
            <a:r>
              <a:rPr lang="en-US" dirty="0"/>
              <a:t>Graphical Inference for Infovis</a:t>
            </a:r>
          </a:p>
        </p:txBody>
      </p:sp>
      <p:pic>
        <p:nvPicPr>
          <p:cNvPr id="4" name="Content Placeholder 3">
            <a:extLst>
              <a:ext uri="{FF2B5EF4-FFF2-40B4-BE49-F238E27FC236}">
                <a16:creationId xmlns:a16="http://schemas.microsoft.com/office/drawing/2014/main" id="{BF9B453D-06F4-4EE8-BBDD-2B7F1AFCDDE6}"/>
              </a:ext>
            </a:extLst>
          </p:cNvPr>
          <p:cNvPicPr>
            <a:picLocks noGrp="1" noChangeAspect="1"/>
          </p:cNvPicPr>
          <p:nvPr>
            <p:ph idx="1"/>
          </p:nvPr>
        </p:nvPicPr>
        <p:blipFill>
          <a:blip r:embed="rId3"/>
          <a:stretch>
            <a:fillRect/>
          </a:stretch>
        </p:blipFill>
        <p:spPr>
          <a:xfrm>
            <a:off x="375187" y="1816308"/>
            <a:ext cx="11524128" cy="2291458"/>
          </a:xfrm>
          <a:prstGeom prst="rect">
            <a:avLst/>
          </a:prstGeom>
        </p:spPr>
      </p:pic>
      <p:sp>
        <p:nvSpPr>
          <p:cNvPr id="5" name="Rectangle 4">
            <a:extLst>
              <a:ext uri="{FF2B5EF4-FFF2-40B4-BE49-F238E27FC236}">
                <a16:creationId xmlns:a16="http://schemas.microsoft.com/office/drawing/2014/main" id="{ACE2FD93-FD90-4FBF-B1BE-97260F8D6BDC}"/>
              </a:ext>
            </a:extLst>
          </p:cNvPr>
          <p:cNvSpPr/>
          <p:nvPr/>
        </p:nvSpPr>
        <p:spPr>
          <a:xfrm>
            <a:off x="505521" y="4829588"/>
            <a:ext cx="11080595" cy="646331"/>
          </a:xfrm>
          <a:prstGeom prst="rect">
            <a:avLst/>
          </a:prstGeom>
        </p:spPr>
        <p:txBody>
          <a:bodyPr wrap="square">
            <a:spAutoFit/>
          </a:bodyPr>
          <a:lstStyle/>
          <a:p>
            <a:r>
              <a:rPr lang="en-US" dirty="0">
                <a:latin typeface="Arial" panose="020B0604020202020204" pitchFamily="34" charset="0"/>
              </a:rPr>
              <a:t>Wickham, Hadley, et al. "Graphical inference for infovis." </a:t>
            </a:r>
            <a:r>
              <a:rPr lang="en-US" i="1" dirty="0">
                <a:latin typeface="Arial" panose="020B0604020202020204" pitchFamily="34" charset="0"/>
              </a:rPr>
              <a:t>IEEE Transactions on Visualization and Computer Graphics</a:t>
            </a:r>
            <a:r>
              <a:rPr lang="en-US" dirty="0">
                <a:latin typeface="Arial" panose="020B0604020202020204" pitchFamily="34" charset="0"/>
              </a:rPr>
              <a:t> 16.6 (2010): 973-979.</a:t>
            </a:r>
            <a:endParaRPr lang="en-US" dirty="0"/>
          </a:p>
        </p:txBody>
      </p:sp>
    </p:spTree>
    <p:extLst>
      <p:ext uri="{BB962C8B-B14F-4D97-AF65-F5344CB8AC3E}">
        <p14:creationId xmlns:p14="http://schemas.microsoft.com/office/powerpoint/2010/main" val="2029461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920F-05DB-41EA-ADDF-2BD41EA23E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D743AB0-4FEC-4EC9-83E9-19FD56A68B16}"/>
              </a:ext>
            </a:extLst>
          </p:cNvPr>
          <p:cNvPicPr>
            <a:picLocks noChangeAspect="1"/>
          </p:cNvPicPr>
          <p:nvPr/>
        </p:nvPicPr>
        <p:blipFill>
          <a:blip r:embed="rId3"/>
          <a:stretch>
            <a:fillRect/>
          </a:stretch>
        </p:blipFill>
        <p:spPr>
          <a:xfrm>
            <a:off x="368795" y="1001370"/>
            <a:ext cx="11485580" cy="3704467"/>
          </a:xfrm>
          <a:prstGeom prst="rect">
            <a:avLst/>
          </a:prstGeom>
        </p:spPr>
      </p:pic>
      <p:sp>
        <p:nvSpPr>
          <p:cNvPr id="5" name="Rectangle 4">
            <a:extLst>
              <a:ext uri="{FF2B5EF4-FFF2-40B4-BE49-F238E27FC236}">
                <a16:creationId xmlns:a16="http://schemas.microsoft.com/office/drawing/2014/main" id="{015E4864-4A5A-4080-885C-020FADBC6F45}"/>
              </a:ext>
            </a:extLst>
          </p:cNvPr>
          <p:cNvSpPr/>
          <p:nvPr/>
        </p:nvSpPr>
        <p:spPr>
          <a:xfrm>
            <a:off x="368794" y="4834572"/>
            <a:ext cx="11351137" cy="923330"/>
          </a:xfrm>
          <a:prstGeom prst="rect">
            <a:avLst/>
          </a:prstGeom>
        </p:spPr>
        <p:txBody>
          <a:bodyPr wrap="square">
            <a:spAutoFit/>
          </a:bodyPr>
          <a:lstStyle/>
          <a:p>
            <a:r>
              <a:rPr lang="en-US" dirty="0"/>
              <a:t>Fig. 5. Five tag clouds of selected words from the 1st (red) and 6th (blue) editions of Darwin’s “Origin of Species”. Four of the tag clouds were generated under the null hypothesis of no difference between editions, and one is the true data. Can you spot it? </a:t>
            </a:r>
          </a:p>
        </p:txBody>
      </p:sp>
    </p:spTree>
    <p:extLst>
      <p:ext uri="{BB962C8B-B14F-4D97-AF65-F5344CB8AC3E}">
        <p14:creationId xmlns:p14="http://schemas.microsoft.com/office/powerpoint/2010/main" val="266945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293" y="737755"/>
            <a:ext cx="9520725" cy="5406241"/>
          </a:xfrm>
          <a:prstGeom prst="rect">
            <a:avLst/>
          </a:prstGeom>
        </p:spPr>
      </p:pic>
    </p:spTree>
    <p:extLst>
      <p:ext uri="{BB962C8B-B14F-4D97-AF65-F5344CB8AC3E}">
        <p14:creationId xmlns:p14="http://schemas.microsoft.com/office/powerpoint/2010/main" val="1572086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Presentation</a:t>
            </a:r>
          </a:p>
        </p:txBody>
      </p:sp>
      <p:sp>
        <p:nvSpPr>
          <p:cNvPr id="3" name="Content Placeholder 2"/>
          <p:cNvSpPr>
            <a:spLocks noGrp="1"/>
          </p:cNvSpPr>
          <p:nvPr>
            <p:ph idx="1"/>
          </p:nvPr>
        </p:nvSpPr>
        <p:spPr/>
        <p:txBody>
          <a:bodyPr>
            <a:normAutofit/>
          </a:bodyPr>
          <a:lstStyle/>
          <a:p>
            <a:r>
              <a:rPr lang="en-US" sz="2800" dirty="0"/>
              <a:t>Know what you want to communicate</a:t>
            </a:r>
          </a:p>
          <a:p>
            <a:pPr lvl="1"/>
            <a:r>
              <a:rPr lang="en-US" sz="2800" dirty="0"/>
              <a:t>Always know why you want to make a chart!</a:t>
            </a:r>
          </a:p>
          <a:p>
            <a:r>
              <a:rPr lang="en-US" sz="2800" dirty="0"/>
              <a:t>Find ways to connect with audience</a:t>
            </a:r>
          </a:p>
          <a:p>
            <a:pPr lvl="1"/>
            <a:r>
              <a:rPr lang="en-US" sz="2800" dirty="0"/>
              <a:t>Make it something they care about (Give actionable insights)</a:t>
            </a:r>
          </a:p>
          <a:p>
            <a:pPr lvl="1"/>
            <a:r>
              <a:rPr lang="en-US" sz="2800" dirty="0"/>
              <a:t>Make it easy for your audience</a:t>
            </a:r>
          </a:p>
          <a:p>
            <a:pPr lvl="1"/>
            <a:r>
              <a:rPr lang="en-US" sz="2800" dirty="0"/>
              <a:t>Choose effective representations carefully</a:t>
            </a:r>
          </a:p>
          <a:p>
            <a:r>
              <a:rPr lang="en-US" sz="3000" dirty="0"/>
              <a:t>Be ethical!</a:t>
            </a:r>
          </a:p>
        </p:txBody>
      </p:sp>
    </p:spTree>
    <p:extLst>
      <p:ext uri="{BB962C8B-B14F-4D97-AF65-F5344CB8AC3E}">
        <p14:creationId xmlns:p14="http://schemas.microsoft.com/office/powerpoint/2010/main" val="1144441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Visualization</a:t>
            </a:r>
          </a:p>
        </p:txBody>
      </p:sp>
      <p:sp>
        <p:nvSpPr>
          <p:cNvPr id="3" name="Content Placeholder 2"/>
          <p:cNvSpPr>
            <a:spLocks noGrp="1"/>
          </p:cNvSpPr>
          <p:nvPr>
            <p:ph idx="1"/>
          </p:nvPr>
        </p:nvSpPr>
        <p:spPr/>
        <p:txBody>
          <a:bodyPr>
            <a:normAutofit fontScale="92500" lnSpcReduction="20000"/>
          </a:bodyPr>
          <a:lstStyle/>
          <a:p>
            <a:pPr marL="0" indent="0">
              <a:buNone/>
            </a:pPr>
            <a:r>
              <a:rPr lang="en-US" sz="2800" dirty="0"/>
              <a:t>Therefore, it is the obligation of the designer of visualizations to create graphics that </a:t>
            </a:r>
          </a:p>
          <a:p>
            <a:pPr marL="0" indent="0">
              <a:buNone/>
            </a:pPr>
            <a:r>
              <a:rPr lang="en-US" sz="2800" dirty="0"/>
              <a:t>	(a) are intended to bring attention to relevant matters, </a:t>
            </a:r>
          </a:p>
          <a:p>
            <a:pPr marL="0" indent="0">
              <a:buNone/>
            </a:pPr>
            <a:r>
              <a:rPr lang="en-US" sz="2800" dirty="0"/>
              <a:t>	(b) are based on a thorough analysis of the information, </a:t>
            </a:r>
          </a:p>
          <a:p>
            <a:pPr marL="0" indent="0">
              <a:buNone/>
            </a:pPr>
            <a:r>
              <a:rPr lang="en-US" sz="2800" dirty="0"/>
              <a:t>	(c) are built in ways that enable comprehension. </a:t>
            </a:r>
          </a:p>
          <a:p>
            <a:pPr marL="0" indent="0">
              <a:buNone/>
            </a:pPr>
            <a:endParaRPr lang="en-US" sz="2800" dirty="0"/>
          </a:p>
          <a:p>
            <a:pPr marL="0" indent="0">
              <a:buNone/>
            </a:pPr>
            <a:r>
              <a:rPr lang="en-US" sz="2800" dirty="0"/>
              <a:t>To do this, designers ought to base their decisions on scientific evidence or, in case that this is not available, on judgments derived from their experience and personal observations.</a:t>
            </a:r>
          </a:p>
          <a:p>
            <a:pPr marL="0" indent="0" algn="ctr">
              <a:buNone/>
            </a:pPr>
            <a:endParaRPr lang="en-US" sz="2800" dirty="0"/>
          </a:p>
          <a:p>
            <a:pPr marL="0" indent="0" algn="ctr">
              <a:buNone/>
            </a:pPr>
            <a:r>
              <a:rPr lang="en-US" sz="2800" dirty="0"/>
              <a:t>- Alberto Cairo</a:t>
            </a:r>
          </a:p>
        </p:txBody>
      </p:sp>
      <p:sp>
        <p:nvSpPr>
          <p:cNvPr id="4" name="TextBox 3"/>
          <p:cNvSpPr txBox="1"/>
          <p:nvPr/>
        </p:nvSpPr>
        <p:spPr>
          <a:xfrm>
            <a:off x="1106184" y="6218685"/>
            <a:ext cx="10291600" cy="369332"/>
          </a:xfrm>
          <a:prstGeom prst="rect">
            <a:avLst/>
          </a:prstGeom>
          <a:noFill/>
        </p:spPr>
        <p:txBody>
          <a:bodyPr wrap="none" rtlCol="0">
            <a:spAutoFit/>
          </a:bodyPr>
          <a:lstStyle/>
          <a:p>
            <a:r>
              <a:rPr lang="en-US" dirty="0"/>
              <a:t>See also Visual.ly code of ethics: </a:t>
            </a:r>
            <a:r>
              <a:rPr lang="en-US" sz="1400" dirty="0"/>
              <a:t> </a:t>
            </a:r>
            <a:r>
              <a:rPr lang="en-US" sz="1400" dirty="0">
                <a:hlinkClick r:id="rId2"/>
              </a:rPr>
              <a:t>https://visual.ly/blog/a-code-of-ethics-for-data-visualization-professionals/</a:t>
            </a:r>
            <a:endParaRPr lang="en-US" dirty="0"/>
          </a:p>
        </p:txBody>
      </p:sp>
    </p:spTree>
    <p:extLst>
      <p:ext uri="{BB962C8B-B14F-4D97-AF65-F5344CB8AC3E}">
        <p14:creationId xmlns:p14="http://schemas.microsoft.com/office/powerpoint/2010/main" val="2597310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0D21-6503-4C35-97E7-4B7EF48CCD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EC7035-37BA-4694-8E83-36CA0AF2661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FC43DA2-9F79-4D8A-A334-B53411875800}"/>
              </a:ext>
            </a:extLst>
          </p:cNvPr>
          <p:cNvPicPr>
            <a:picLocks noChangeAspect="1"/>
          </p:cNvPicPr>
          <p:nvPr/>
        </p:nvPicPr>
        <p:blipFill>
          <a:blip r:embed="rId2"/>
          <a:stretch>
            <a:fillRect/>
          </a:stretch>
        </p:blipFill>
        <p:spPr>
          <a:xfrm>
            <a:off x="1845282" y="147975"/>
            <a:ext cx="7933792" cy="6340693"/>
          </a:xfrm>
          <a:prstGeom prst="rect">
            <a:avLst/>
          </a:prstGeom>
        </p:spPr>
      </p:pic>
      <p:sp>
        <p:nvSpPr>
          <p:cNvPr id="5" name="Rectangle 4">
            <a:extLst>
              <a:ext uri="{FF2B5EF4-FFF2-40B4-BE49-F238E27FC236}">
                <a16:creationId xmlns:a16="http://schemas.microsoft.com/office/drawing/2014/main" id="{ACF0E46E-09B5-481B-A538-E3BFB100F027}"/>
              </a:ext>
            </a:extLst>
          </p:cNvPr>
          <p:cNvSpPr/>
          <p:nvPr/>
        </p:nvSpPr>
        <p:spPr>
          <a:xfrm>
            <a:off x="0" y="6488668"/>
            <a:ext cx="4017510" cy="369332"/>
          </a:xfrm>
          <a:prstGeom prst="rect">
            <a:avLst/>
          </a:prstGeom>
        </p:spPr>
        <p:txBody>
          <a:bodyPr wrap="none">
            <a:spAutoFit/>
          </a:bodyPr>
          <a:lstStyle/>
          <a:p>
            <a:r>
              <a:rPr lang="en-US" i="1" dirty="0">
                <a:solidFill>
                  <a:srgbClr val="595959"/>
                </a:solidFill>
                <a:latin typeface="Calibri" panose="020F0502020204030204" pitchFamily="34" charset="0"/>
                <a:hlinkClick r:id="rId3"/>
              </a:rPr>
              <a:t>https://en.wikipedia.org/wiki/Belief_bias</a:t>
            </a:r>
            <a:endParaRPr lang="en-US" dirty="0"/>
          </a:p>
        </p:txBody>
      </p:sp>
      <p:sp>
        <p:nvSpPr>
          <p:cNvPr id="6" name="Rectangle 5">
            <a:extLst>
              <a:ext uri="{FF2B5EF4-FFF2-40B4-BE49-F238E27FC236}">
                <a16:creationId xmlns:a16="http://schemas.microsoft.com/office/drawing/2014/main" id="{2B66E3B5-B205-4877-8576-1240D64AADBF}"/>
              </a:ext>
            </a:extLst>
          </p:cNvPr>
          <p:cNvSpPr/>
          <p:nvPr/>
        </p:nvSpPr>
        <p:spPr>
          <a:xfrm>
            <a:off x="7530976" y="6438939"/>
            <a:ext cx="4775987" cy="369332"/>
          </a:xfrm>
          <a:prstGeom prst="rect">
            <a:avLst/>
          </a:prstGeom>
        </p:spPr>
        <p:txBody>
          <a:bodyPr wrap="none">
            <a:spAutoFit/>
          </a:bodyPr>
          <a:lstStyle/>
          <a:p>
            <a:r>
              <a:rPr lang="en-US" i="1" dirty="0">
                <a:latin typeface="Calibri" panose="020F0502020204030204" pitchFamily="34" charset="0"/>
                <a:cs typeface="Calibri" panose="020F0502020204030204" pitchFamily="34" charset="0"/>
                <a:hlinkClick r:id="rId4"/>
              </a:rPr>
              <a:t>https://en.wikipedia.org/wiki/Confirmation_bias</a:t>
            </a:r>
            <a:r>
              <a:rPr lang="en-US" i="1"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0046576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4A774-C375-4FCC-95C3-E614E665F709}"/>
              </a:ext>
            </a:extLst>
          </p:cNvPr>
          <p:cNvSpPr>
            <a:spLocks noGrp="1"/>
          </p:cNvSpPr>
          <p:nvPr>
            <p:ph type="title"/>
          </p:nvPr>
        </p:nvSpPr>
        <p:spPr/>
        <p:txBody>
          <a:bodyPr>
            <a:normAutofit fontScale="90000"/>
          </a:bodyPr>
          <a:lstStyle/>
          <a:p>
            <a:r>
              <a:rPr lang="en-US" dirty="0"/>
              <a:t>Four problems that biases help us address:</a:t>
            </a:r>
          </a:p>
        </p:txBody>
      </p:sp>
      <p:sp>
        <p:nvSpPr>
          <p:cNvPr id="3" name="Content Placeholder 2">
            <a:extLst>
              <a:ext uri="{FF2B5EF4-FFF2-40B4-BE49-F238E27FC236}">
                <a16:creationId xmlns:a16="http://schemas.microsoft.com/office/drawing/2014/main" id="{D53295BE-02ED-46A8-8CB3-32CFEEE37ACC}"/>
              </a:ext>
            </a:extLst>
          </p:cNvPr>
          <p:cNvSpPr>
            <a:spLocks noGrp="1"/>
          </p:cNvSpPr>
          <p:nvPr>
            <p:ph idx="1"/>
          </p:nvPr>
        </p:nvSpPr>
        <p:spPr/>
        <p:txBody>
          <a:bodyPr>
            <a:normAutofit/>
          </a:bodyPr>
          <a:lstStyle/>
          <a:p>
            <a:r>
              <a:rPr lang="en-US" sz="4000" dirty="0"/>
              <a:t>Too much information</a:t>
            </a:r>
          </a:p>
          <a:p>
            <a:r>
              <a:rPr lang="en-US" sz="4000" dirty="0"/>
              <a:t>Not enough meaning</a:t>
            </a:r>
          </a:p>
          <a:p>
            <a:r>
              <a:rPr lang="en-US" sz="4000" dirty="0"/>
              <a:t>Need to act fast</a:t>
            </a:r>
          </a:p>
          <a:p>
            <a:r>
              <a:rPr lang="en-US" sz="4000" dirty="0"/>
              <a:t>What should we remember?</a:t>
            </a:r>
          </a:p>
        </p:txBody>
      </p:sp>
      <p:sp>
        <p:nvSpPr>
          <p:cNvPr id="4" name="Rectangle 3">
            <a:extLst>
              <a:ext uri="{FF2B5EF4-FFF2-40B4-BE49-F238E27FC236}">
                <a16:creationId xmlns:a16="http://schemas.microsoft.com/office/drawing/2014/main" id="{DDA1FEC3-1849-46EB-B505-0464258C5BAC}"/>
              </a:ext>
            </a:extLst>
          </p:cNvPr>
          <p:cNvSpPr/>
          <p:nvPr/>
        </p:nvSpPr>
        <p:spPr>
          <a:xfrm>
            <a:off x="331694" y="6176963"/>
            <a:ext cx="8933329" cy="369332"/>
          </a:xfrm>
          <a:prstGeom prst="rect">
            <a:avLst/>
          </a:prstGeom>
        </p:spPr>
        <p:txBody>
          <a:bodyPr wrap="square">
            <a:spAutoFit/>
          </a:bodyPr>
          <a:lstStyle/>
          <a:p>
            <a:r>
              <a:rPr lang="en-US" dirty="0">
                <a:hlinkClick r:id="rId3"/>
              </a:rPr>
              <a:t>https://betterhumans.coach.me/cognitive-bias-cheat-sheet-55a472476b18</a:t>
            </a:r>
            <a:r>
              <a:rPr lang="en-US" dirty="0"/>
              <a:t> </a:t>
            </a:r>
          </a:p>
        </p:txBody>
      </p:sp>
    </p:spTree>
    <p:extLst>
      <p:ext uri="{BB962C8B-B14F-4D97-AF65-F5344CB8AC3E}">
        <p14:creationId xmlns:p14="http://schemas.microsoft.com/office/powerpoint/2010/main" val="2414545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88C3-CB2B-4935-B45E-05F92F0FF763}"/>
              </a:ext>
            </a:extLst>
          </p:cNvPr>
          <p:cNvSpPr>
            <a:spLocks noGrp="1"/>
          </p:cNvSpPr>
          <p:nvPr>
            <p:ph type="title"/>
          </p:nvPr>
        </p:nvSpPr>
        <p:spPr/>
        <p:txBody>
          <a:bodyPr/>
          <a:lstStyle/>
          <a:p>
            <a:r>
              <a:rPr lang="en-US" dirty="0"/>
              <a:t>Summary/Future Work</a:t>
            </a:r>
          </a:p>
        </p:txBody>
      </p:sp>
      <p:sp>
        <p:nvSpPr>
          <p:cNvPr id="3" name="Content Placeholder 2">
            <a:extLst>
              <a:ext uri="{FF2B5EF4-FFF2-40B4-BE49-F238E27FC236}">
                <a16:creationId xmlns:a16="http://schemas.microsoft.com/office/drawing/2014/main" id="{D26ADF50-E512-4F1F-B7E1-E582F4341301}"/>
              </a:ext>
            </a:extLst>
          </p:cNvPr>
          <p:cNvSpPr>
            <a:spLocks noGrp="1"/>
          </p:cNvSpPr>
          <p:nvPr>
            <p:ph idx="1"/>
          </p:nvPr>
        </p:nvSpPr>
        <p:spPr/>
        <p:txBody>
          <a:bodyPr>
            <a:normAutofit fontScale="92500" lnSpcReduction="20000"/>
          </a:bodyPr>
          <a:lstStyle/>
          <a:p>
            <a:r>
              <a:rPr lang="en-US" dirty="0"/>
              <a:t>Data presentation does not obviate the need for:</a:t>
            </a:r>
          </a:p>
          <a:p>
            <a:pPr lvl="1"/>
            <a:r>
              <a:rPr lang="en-US" dirty="0"/>
              <a:t>Education</a:t>
            </a:r>
          </a:p>
          <a:p>
            <a:pPr lvl="1"/>
            <a:r>
              <a:rPr lang="en-US" dirty="0"/>
              <a:t>Skepticism</a:t>
            </a:r>
          </a:p>
          <a:p>
            <a:pPr lvl="1"/>
            <a:r>
              <a:rPr lang="en-US" dirty="0"/>
              <a:t>Curiosity</a:t>
            </a:r>
          </a:p>
          <a:p>
            <a:r>
              <a:rPr lang="en-US" dirty="0"/>
              <a:t>What is the ‘right answer’?</a:t>
            </a:r>
          </a:p>
          <a:p>
            <a:pPr lvl="1"/>
            <a:r>
              <a:rPr lang="en-US" dirty="0"/>
              <a:t>What is the ‘right question’?</a:t>
            </a:r>
          </a:p>
          <a:p>
            <a:r>
              <a:rPr lang="en-US" dirty="0"/>
              <a:t>Use and grammar of unit visualizations (TVCG article in progress)</a:t>
            </a:r>
          </a:p>
          <a:p>
            <a:r>
              <a:rPr lang="en-US"/>
              <a:t>Interpretability of ML (Explanations)</a:t>
            </a:r>
            <a:endParaRPr lang="en-US" dirty="0"/>
          </a:p>
          <a:p>
            <a:pPr lvl="1"/>
            <a:endParaRPr lang="en-US" dirty="0"/>
          </a:p>
          <a:p>
            <a:pPr lvl="1"/>
            <a:endParaRPr lang="en-US" dirty="0"/>
          </a:p>
          <a:p>
            <a:r>
              <a:rPr lang="en-US" dirty="0"/>
              <a:t>See </a:t>
            </a:r>
            <a:r>
              <a:rPr lang="en-US" dirty="0">
                <a:hlinkClick r:id="rId2"/>
              </a:rPr>
              <a:t>http://www.sanddance.ms</a:t>
            </a:r>
            <a:endParaRPr lang="en-US" dirty="0"/>
          </a:p>
          <a:p>
            <a:r>
              <a:rPr lang="en-US" dirty="0"/>
              <a:t>See </a:t>
            </a:r>
            <a:r>
              <a:rPr lang="en-US" dirty="0">
                <a:hlinkClick r:id="rId3"/>
              </a:rPr>
              <a:t>http://www.steven-drucker.com/</a:t>
            </a:r>
            <a:r>
              <a:rPr lang="en-US" dirty="0"/>
              <a:t> </a:t>
            </a:r>
          </a:p>
        </p:txBody>
      </p:sp>
    </p:spTree>
    <p:extLst>
      <p:ext uri="{BB962C8B-B14F-4D97-AF65-F5344CB8AC3E}">
        <p14:creationId xmlns:p14="http://schemas.microsoft.com/office/powerpoint/2010/main" val="4111160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A564-9522-4744-80F1-48D6727CDACC}"/>
              </a:ext>
            </a:extLst>
          </p:cNvPr>
          <p:cNvSpPr>
            <a:spLocks noGrp="1"/>
          </p:cNvSpPr>
          <p:nvPr>
            <p:ph type="title"/>
          </p:nvPr>
        </p:nvSpPr>
        <p:spPr/>
        <p:txBody>
          <a:bodyPr>
            <a:normAutofit/>
          </a:bodyPr>
          <a:lstStyle/>
          <a:p>
            <a:r>
              <a:rPr lang="en-US" dirty="0"/>
              <a:t>Backup</a:t>
            </a:r>
          </a:p>
        </p:txBody>
      </p:sp>
      <p:sp>
        <p:nvSpPr>
          <p:cNvPr id="3" name="Content Placeholder 2">
            <a:extLst>
              <a:ext uri="{FF2B5EF4-FFF2-40B4-BE49-F238E27FC236}">
                <a16:creationId xmlns:a16="http://schemas.microsoft.com/office/drawing/2014/main" id="{1BD73915-A75D-4741-8B87-9454598671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6457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91EC-A756-4167-8F46-60E8A3146DCE}"/>
              </a:ext>
            </a:extLst>
          </p:cNvPr>
          <p:cNvSpPr>
            <a:spLocks noGrp="1"/>
          </p:cNvSpPr>
          <p:nvPr>
            <p:ph type="title"/>
          </p:nvPr>
        </p:nvSpPr>
        <p:spPr/>
        <p:txBody>
          <a:bodyPr>
            <a:normAutofit fontScale="90000"/>
          </a:bodyPr>
          <a:lstStyle/>
          <a:p>
            <a:r>
              <a:rPr lang="en-US" dirty="0"/>
              <a:t>Four problems that biases help us address:</a:t>
            </a:r>
          </a:p>
        </p:txBody>
      </p:sp>
      <p:sp>
        <p:nvSpPr>
          <p:cNvPr id="3" name="Content Placeholder 2">
            <a:extLst>
              <a:ext uri="{FF2B5EF4-FFF2-40B4-BE49-F238E27FC236}">
                <a16:creationId xmlns:a16="http://schemas.microsoft.com/office/drawing/2014/main" id="{B7BA2680-905A-40D7-9FFA-53B2CBCEBCB6}"/>
              </a:ext>
            </a:extLst>
          </p:cNvPr>
          <p:cNvSpPr>
            <a:spLocks noGrp="1"/>
          </p:cNvSpPr>
          <p:nvPr>
            <p:ph idx="1"/>
          </p:nvPr>
        </p:nvSpPr>
        <p:spPr/>
        <p:txBody>
          <a:bodyPr/>
          <a:lstStyle/>
          <a:p>
            <a:r>
              <a:rPr lang="en-US" dirty="0"/>
              <a:t>Too much information:</a:t>
            </a:r>
          </a:p>
          <a:p>
            <a:pPr lvl="1"/>
            <a:r>
              <a:rPr lang="en-US" dirty="0"/>
              <a:t>We notice things that are already primed in memory or repeated often</a:t>
            </a:r>
          </a:p>
          <a:p>
            <a:pPr lvl="1"/>
            <a:r>
              <a:rPr lang="en-US" dirty="0"/>
              <a:t>Bizarre/funny/visually-striking/anthropomorphic things stick out more than non-bizarre/unfunny things</a:t>
            </a:r>
          </a:p>
          <a:p>
            <a:pPr lvl="1"/>
            <a:r>
              <a:rPr lang="en-US" dirty="0"/>
              <a:t>We notice when something has changed</a:t>
            </a:r>
          </a:p>
          <a:p>
            <a:pPr lvl="1"/>
            <a:r>
              <a:rPr lang="en-US" dirty="0"/>
              <a:t>We are drawn to details that confirm our own existing beliefs</a:t>
            </a:r>
          </a:p>
          <a:p>
            <a:pPr lvl="1"/>
            <a:r>
              <a:rPr lang="en-US" dirty="0"/>
              <a:t>We notice flaws in others more easily than flaws in ourselves</a:t>
            </a:r>
          </a:p>
        </p:txBody>
      </p:sp>
      <p:sp>
        <p:nvSpPr>
          <p:cNvPr id="4" name="Rectangle 3">
            <a:extLst>
              <a:ext uri="{FF2B5EF4-FFF2-40B4-BE49-F238E27FC236}">
                <a16:creationId xmlns:a16="http://schemas.microsoft.com/office/drawing/2014/main" id="{06B962BC-AE1B-4449-BAF3-B3C6937E54A4}"/>
              </a:ext>
            </a:extLst>
          </p:cNvPr>
          <p:cNvSpPr/>
          <p:nvPr/>
        </p:nvSpPr>
        <p:spPr>
          <a:xfrm>
            <a:off x="331694" y="6176963"/>
            <a:ext cx="8933329" cy="369332"/>
          </a:xfrm>
          <a:prstGeom prst="rect">
            <a:avLst/>
          </a:prstGeom>
        </p:spPr>
        <p:txBody>
          <a:bodyPr wrap="square">
            <a:spAutoFit/>
          </a:bodyPr>
          <a:lstStyle/>
          <a:p>
            <a:r>
              <a:rPr lang="en-US" dirty="0">
                <a:hlinkClick r:id="rId2"/>
              </a:rPr>
              <a:t>https://betterhumans.coach.me/cognitive-bias-cheat-sheet-55a472476b18</a:t>
            </a:r>
            <a:r>
              <a:rPr lang="en-US" dirty="0"/>
              <a:t> </a:t>
            </a:r>
          </a:p>
        </p:txBody>
      </p:sp>
    </p:spTree>
    <p:extLst>
      <p:ext uri="{BB962C8B-B14F-4D97-AF65-F5344CB8AC3E}">
        <p14:creationId xmlns:p14="http://schemas.microsoft.com/office/powerpoint/2010/main" val="37961653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53FE-71A5-4022-8791-FDE2EE537ADA}"/>
              </a:ext>
            </a:extLst>
          </p:cNvPr>
          <p:cNvSpPr>
            <a:spLocks noGrp="1"/>
          </p:cNvSpPr>
          <p:nvPr>
            <p:ph type="title"/>
          </p:nvPr>
        </p:nvSpPr>
        <p:spPr/>
        <p:txBody>
          <a:bodyPr>
            <a:normAutofit fontScale="90000"/>
          </a:bodyPr>
          <a:lstStyle/>
          <a:p>
            <a:r>
              <a:rPr lang="en-US" dirty="0"/>
              <a:t>Four problems that biases help us address (cont’d)</a:t>
            </a:r>
          </a:p>
        </p:txBody>
      </p:sp>
      <p:sp>
        <p:nvSpPr>
          <p:cNvPr id="3" name="Content Placeholder 2">
            <a:extLst>
              <a:ext uri="{FF2B5EF4-FFF2-40B4-BE49-F238E27FC236}">
                <a16:creationId xmlns:a16="http://schemas.microsoft.com/office/drawing/2014/main" id="{2F51D09B-70C1-4661-9D30-620A4B5989A9}"/>
              </a:ext>
            </a:extLst>
          </p:cNvPr>
          <p:cNvSpPr>
            <a:spLocks noGrp="1"/>
          </p:cNvSpPr>
          <p:nvPr>
            <p:ph idx="1"/>
          </p:nvPr>
        </p:nvSpPr>
        <p:spPr/>
        <p:txBody>
          <a:bodyPr/>
          <a:lstStyle/>
          <a:p>
            <a:r>
              <a:rPr lang="en-US" dirty="0"/>
              <a:t>Not enough meaning</a:t>
            </a:r>
          </a:p>
          <a:p>
            <a:pPr lvl="1"/>
            <a:r>
              <a:rPr lang="en-US" dirty="0"/>
              <a:t>We find stories and patterns even in sparse data</a:t>
            </a:r>
          </a:p>
          <a:p>
            <a:pPr lvl="1"/>
            <a:r>
              <a:rPr lang="en-US" dirty="0"/>
              <a:t>We fill in characteristics from stereotypes, generalities, and prior histories whenever there are new specific instances or gaps in information</a:t>
            </a:r>
          </a:p>
          <a:p>
            <a:pPr lvl="1"/>
            <a:r>
              <a:rPr lang="en-US" dirty="0"/>
              <a:t>We imagine things and people we’re familiar with or fond of as better than things and people we aren’t familiar with or fond of</a:t>
            </a:r>
          </a:p>
          <a:p>
            <a:pPr lvl="1"/>
            <a:r>
              <a:rPr lang="en-US" dirty="0"/>
              <a:t>We simplify probabilities and numbers to make them easier to think about</a:t>
            </a:r>
          </a:p>
          <a:p>
            <a:pPr lvl="1"/>
            <a:r>
              <a:rPr lang="en-US" dirty="0"/>
              <a:t>We think we know what others are thinking</a:t>
            </a:r>
          </a:p>
          <a:p>
            <a:pPr lvl="1"/>
            <a:r>
              <a:rPr lang="en-US" dirty="0"/>
              <a:t>We project our current mindset and assumptions onto the past and future</a:t>
            </a:r>
          </a:p>
          <a:p>
            <a:pPr lvl="1"/>
            <a:endParaRPr lang="en-US" dirty="0"/>
          </a:p>
        </p:txBody>
      </p:sp>
    </p:spTree>
    <p:extLst>
      <p:ext uri="{BB962C8B-B14F-4D97-AF65-F5344CB8AC3E}">
        <p14:creationId xmlns:p14="http://schemas.microsoft.com/office/powerpoint/2010/main" val="25178331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BE04-9D04-4303-9614-AD028F96CF0D}"/>
              </a:ext>
            </a:extLst>
          </p:cNvPr>
          <p:cNvSpPr>
            <a:spLocks noGrp="1"/>
          </p:cNvSpPr>
          <p:nvPr>
            <p:ph type="title"/>
          </p:nvPr>
        </p:nvSpPr>
        <p:spPr/>
        <p:txBody>
          <a:bodyPr>
            <a:normAutofit fontScale="90000"/>
          </a:bodyPr>
          <a:lstStyle/>
          <a:p>
            <a:r>
              <a:rPr lang="en-US" dirty="0"/>
              <a:t>Four problems that biases help us address (cont’d)</a:t>
            </a:r>
          </a:p>
        </p:txBody>
      </p:sp>
      <p:sp>
        <p:nvSpPr>
          <p:cNvPr id="3" name="Content Placeholder 2">
            <a:extLst>
              <a:ext uri="{FF2B5EF4-FFF2-40B4-BE49-F238E27FC236}">
                <a16:creationId xmlns:a16="http://schemas.microsoft.com/office/drawing/2014/main" id="{5A5CD7A5-474E-4A25-92FC-35F773EDC812}"/>
              </a:ext>
            </a:extLst>
          </p:cNvPr>
          <p:cNvSpPr>
            <a:spLocks noGrp="1"/>
          </p:cNvSpPr>
          <p:nvPr>
            <p:ph idx="1"/>
          </p:nvPr>
        </p:nvSpPr>
        <p:spPr/>
        <p:txBody>
          <a:bodyPr/>
          <a:lstStyle/>
          <a:p>
            <a:r>
              <a:rPr lang="en-US" dirty="0"/>
              <a:t>Need to act fast</a:t>
            </a:r>
          </a:p>
          <a:p>
            <a:pPr lvl="1"/>
            <a:r>
              <a:rPr lang="en-US" dirty="0"/>
              <a:t>In order to act, we need to be confident in our ability to make an impact and to feel like what we do is important.</a:t>
            </a:r>
          </a:p>
          <a:p>
            <a:pPr lvl="1"/>
            <a:r>
              <a:rPr lang="en-US" dirty="0"/>
              <a:t>In order to stay focused, we favor the immediate, relatable thing in front of us over the delayed and distant</a:t>
            </a:r>
          </a:p>
          <a:p>
            <a:pPr lvl="1"/>
            <a:r>
              <a:rPr lang="en-US" dirty="0"/>
              <a:t>In order to get anything done, we’re motivated to complete things that we’ve already invested time and energy in</a:t>
            </a:r>
          </a:p>
          <a:p>
            <a:pPr lvl="1"/>
            <a:r>
              <a:rPr lang="en-US" dirty="0"/>
              <a:t>In order to avoid mistakes, we’re motivated to preserve our autonomy and status in a group, and to avoid irreversible decisions</a:t>
            </a:r>
          </a:p>
          <a:p>
            <a:pPr lvl="1"/>
            <a:r>
              <a:rPr lang="en-US" dirty="0"/>
              <a:t>We favor options that appear simple or that have more complete information over more complex, ambiguous options</a:t>
            </a:r>
          </a:p>
        </p:txBody>
      </p:sp>
    </p:spTree>
    <p:extLst>
      <p:ext uri="{BB962C8B-B14F-4D97-AF65-F5344CB8AC3E}">
        <p14:creationId xmlns:p14="http://schemas.microsoft.com/office/powerpoint/2010/main" val="10831103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0027-AC3D-421C-A027-EC4619A4B53F}"/>
              </a:ext>
            </a:extLst>
          </p:cNvPr>
          <p:cNvSpPr>
            <a:spLocks noGrp="1"/>
          </p:cNvSpPr>
          <p:nvPr>
            <p:ph type="title"/>
          </p:nvPr>
        </p:nvSpPr>
        <p:spPr/>
        <p:txBody>
          <a:bodyPr>
            <a:normAutofit fontScale="90000"/>
          </a:bodyPr>
          <a:lstStyle/>
          <a:p>
            <a:r>
              <a:rPr lang="en-US" dirty="0"/>
              <a:t>Four problems that biases help us address (cont’d)</a:t>
            </a:r>
          </a:p>
        </p:txBody>
      </p:sp>
      <p:sp>
        <p:nvSpPr>
          <p:cNvPr id="3" name="Content Placeholder 2">
            <a:extLst>
              <a:ext uri="{FF2B5EF4-FFF2-40B4-BE49-F238E27FC236}">
                <a16:creationId xmlns:a16="http://schemas.microsoft.com/office/drawing/2014/main" id="{D6452027-6445-459A-9B6C-B45555CF78FC}"/>
              </a:ext>
            </a:extLst>
          </p:cNvPr>
          <p:cNvSpPr>
            <a:spLocks noGrp="1"/>
          </p:cNvSpPr>
          <p:nvPr>
            <p:ph idx="1"/>
          </p:nvPr>
        </p:nvSpPr>
        <p:spPr/>
        <p:txBody>
          <a:bodyPr/>
          <a:lstStyle/>
          <a:p>
            <a:r>
              <a:rPr lang="en-US" dirty="0"/>
              <a:t>What should we remember?</a:t>
            </a:r>
          </a:p>
          <a:p>
            <a:pPr lvl="1"/>
            <a:r>
              <a:rPr lang="en-US" dirty="0"/>
              <a:t>We edit and reinforce some memories after the fact</a:t>
            </a:r>
          </a:p>
          <a:p>
            <a:pPr lvl="1"/>
            <a:r>
              <a:rPr lang="en-US" dirty="0"/>
              <a:t>We discard specifics to form generalities</a:t>
            </a:r>
          </a:p>
          <a:p>
            <a:pPr lvl="1"/>
            <a:r>
              <a:rPr lang="en-US" dirty="0"/>
              <a:t>We reduce events and lists to their key elements</a:t>
            </a:r>
          </a:p>
          <a:p>
            <a:pPr lvl="1"/>
            <a:r>
              <a:rPr lang="en-US" dirty="0"/>
              <a:t>We store memories differently based on how they were experienced</a:t>
            </a:r>
          </a:p>
        </p:txBody>
      </p:sp>
    </p:spTree>
    <p:extLst>
      <p:ext uri="{BB962C8B-B14F-4D97-AF65-F5344CB8AC3E}">
        <p14:creationId xmlns:p14="http://schemas.microsoft.com/office/powerpoint/2010/main" val="232297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8657" y="248006"/>
            <a:ext cx="9303425" cy="6191326"/>
          </a:xfrm>
          <a:prstGeom prst="rect">
            <a:avLst/>
          </a:prstGeom>
        </p:spPr>
      </p:pic>
    </p:spTree>
    <p:extLst>
      <p:ext uri="{BB962C8B-B14F-4D97-AF65-F5344CB8AC3E}">
        <p14:creationId xmlns:p14="http://schemas.microsoft.com/office/powerpoint/2010/main" val="954648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2D9FE-77C1-4E57-867A-37986616036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2D2F4A6-D445-40E2-BD7E-513415E06216}"/>
              </a:ext>
            </a:extLst>
          </p:cNvPr>
          <p:cNvSpPr>
            <a:spLocks noGrp="1"/>
          </p:cNvSpPr>
          <p:nvPr>
            <p:ph idx="1"/>
          </p:nvPr>
        </p:nvSpPr>
        <p:spPr/>
        <p:txBody>
          <a:bodyPr/>
          <a:lstStyle/>
          <a:p>
            <a:r>
              <a:rPr lang="en-US" dirty="0"/>
              <a:t>Information overload sucks, so we aggressively filter. Noise becomes signal.</a:t>
            </a:r>
          </a:p>
          <a:p>
            <a:r>
              <a:rPr lang="en-US" dirty="0"/>
              <a:t>Lack of meaning is confusing, so we fill in the gaps. Signal becomes a story.</a:t>
            </a:r>
          </a:p>
          <a:p>
            <a:r>
              <a:rPr lang="en-US" dirty="0"/>
              <a:t>Need to act fast lest we lose our chance, so we jump to conclusions. Stories become decisions.</a:t>
            </a:r>
          </a:p>
          <a:p>
            <a:r>
              <a:rPr lang="en-US" dirty="0"/>
              <a:t>This isn’t getting easier, so we try to remember the important bits. Decisions inform our mental models of the world.</a:t>
            </a:r>
          </a:p>
          <a:p>
            <a:endParaRPr lang="en-US" dirty="0"/>
          </a:p>
        </p:txBody>
      </p:sp>
    </p:spTree>
    <p:extLst>
      <p:ext uri="{BB962C8B-B14F-4D97-AF65-F5344CB8AC3E}">
        <p14:creationId xmlns:p14="http://schemas.microsoft.com/office/powerpoint/2010/main" val="27567258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FF6E6-D8C2-4B6F-AEDC-6B3E2AA91BD3}"/>
              </a:ext>
            </a:extLst>
          </p:cNvPr>
          <p:cNvSpPr>
            <a:spLocks noGrp="1"/>
          </p:cNvSpPr>
          <p:nvPr>
            <p:ph type="title"/>
          </p:nvPr>
        </p:nvSpPr>
        <p:spPr/>
        <p:txBody>
          <a:bodyPr>
            <a:normAutofit fontScale="90000"/>
          </a:bodyPr>
          <a:lstStyle/>
          <a:p>
            <a:r>
              <a:rPr lang="en-US" dirty="0"/>
              <a:t>Visualization, ML and interpretability</a:t>
            </a:r>
          </a:p>
        </p:txBody>
      </p:sp>
      <p:sp>
        <p:nvSpPr>
          <p:cNvPr id="3" name="Content Placeholder 2">
            <a:extLst>
              <a:ext uri="{FF2B5EF4-FFF2-40B4-BE49-F238E27FC236}">
                <a16:creationId xmlns:a16="http://schemas.microsoft.com/office/drawing/2014/main" id="{A3807351-8E50-4778-B0EF-58416CBD972C}"/>
              </a:ext>
            </a:extLst>
          </p:cNvPr>
          <p:cNvSpPr>
            <a:spLocks noGrp="1"/>
          </p:cNvSpPr>
          <p:nvPr>
            <p:ph idx="1"/>
          </p:nvPr>
        </p:nvSpPr>
        <p:spPr/>
        <p:txBody>
          <a:bodyPr/>
          <a:lstStyle/>
          <a:p>
            <a:r>
              <a:rPr lang="en-US" dirty="0"/>
              <a:t>From ‘Friends don’t let friends deploy black-box models: Detecting and preventing bias in Machine Learning via Interpretability’ </a:t>
            </a:r>
            <a:br>
              <a:rPr lang="en-US" dirty="0"/>
            </a:br>
            <a:r>
              <a:rPr lang="en-US" dirty="0"/>
              <a:t>							(Rich Caruana, MSR)</a:t>
            </a:r>
          </a:p>
        </p:txBody>
      </p:sp>
    </p:spTree>
    <p:extLst>
      <p:ext uri="{BB962C8B-B14F-4D97-AF65-F5344CB8AC3E}">
        <p14:creationId xmlns:p14="http://schemas.microsoft.com/office/powerpoint/2010/main" val="191066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7786-1D1B-40DF-A4A7-8DE830B0FE5A}"/>
              </a:ext>
            </a:extLst>
          </p:cNvPr>
          <p:cNvSpPr>
            <a:spLocks noGrp="1"/>
          </p:cNvSpPr>
          <p:nvPr>
            <p:ph type="title"/>
          </p:nvPr>
        </p:nvSpPr>
        <p:spPr/>
        <p:txBody>
          <a:bodyPr>
            <a:normAutofit fontScale="90000"/>
          </a:bodyPr>
          <a:lstStyle/>
          <a:p>
            <a:r>
              <a:rPr lang="en-US" dirty="0"/>
              <a:t>When is it safe to use ML in healthcare?</a:t>
            </a:r>
          </a:p>
        </p:txBody>
      </p:sp>
      <p:sp>
        <p:nvSpPr>
          <p:cNvPr id="3" name="Content Placeholder 2">
            <a:extLst>
              <a:ext uri="{FF2B5EF4-FFF2-40B4-BE49-F238E27FC236}">
                <a16:creationId xmlns:a16="http://schemas.microsoft.com/office/drawing/2014/main" id="{82991D96-8BCD-490F-AE37-EC206D2AB961}"/>
              </a:ext>
            </a:extLst>
          </p:cNvPr>
          <p:cNvSpPr>
            <a:spLocks noGrp="1"/>
          </p:cNvSpPr>
          <p:nvPr>
            <p:ph idx="1"/>
          </p:nvPr>
        </p:nvSpPr>
        <p:spPr/>
        <p:txBody>
          <a:bodyPr>
            <a:normAutofit lnSpcReduction="10000"/>
          </a:bodyPr>
          <a:lstStyle/>
          <a:p>
            <a:r>
              <a:rPr lang="en-US" dirty="0"/>
              <a:t>Data for 10M patients</a:t>
            </a:r>
          </a:p>
          <a:p>
            <a:r>
              <a:rPr lang="en-US" dirty="0"/>
              <a:t>1000’s great clinical features</a:t>
            </a:r>
          </a:p>
          <a:p>
            <a:r>
              <a:rPr lang="en-US" dirty="0"/>
              <a:t>Train state-of-the-art machine learning model of data</a:t>
            </a:r>
          </a:p>
          <a:p>
            <a:r>
              <a:rPr lang="en-US" dirty="0"/>
              <a:t>Accuracy looks great on test set: (AUC=0.95)</a:t>
            </a:r>
          </a:p>
          <a:p>
            <a:endParaRPr lang="en-US" dirty="0"/>
          </a:p>
          <a:p>
            <a:endParaRPr lang="en-US" dirty="0"/>
          </a:p>
          <a:p>
            <a:endParaRPr lang="en-US" dirty="0"/>
          </a:p>
          <a:p>
            <a:r>
              <a:rPr lang="en-US" dirty="0"/>
              <a:t>Is it safe to deploy this model and use on real patients?</a:t>
            </a:r>
          </a:p>
          <a:p>
            <a:r>
              <a:rPr lang="en-US" dirty="0"/>
              <a:t>Is high accuracy on test data enough to trust a model?</a:t>
            </a:r>
          </a:p>
        </p:txBody>
      </p:sp>
      <p:sp>
        <p:nvSpPr>
          <p:cNvPr id="4" name="Cube 3">
            <a:extLst>
              <a:ext uri="{FF2B5EF4-FFF2-40B4-BE49-F238E27FC236}">
                <a16:creationId xmlns:a16="http://schemas.microsoft.com/office/drawing/2014/main" id="{3E502047-50EE-42AF-BF44-CB9352C9C8BA}"/>
              </a:ext>
            </a:extLst>
          </p:cNvPr>
          <p:cNvSpPr/>
          <p:nvPr/>
        </p:nvSpPr>
        <p:spPr>
          <a:xfrm>
            <a:off x="4824919" y="3641370"/>
            <a:ext cx="1731523" cy="1459148"/>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874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BB0D-D66A-4F1A-B87A-8AA5CA506C36}"/>
              </a:ext>
            </a:extLst>
          </p:cNvPr>
          <p:cNvSpPr>
            <a:spLocks noGrp="1"/>
          </p:cNvSpPr>
          <p:nvPr>
            <p:ph type="title"/>
          </p:nvPr>
        </p:nvSpPr>
        <p:spPr/>
        <p:txBody>
          <a:bodyPr>
            <a:noAutofit/>
          </a:bodyPr>
          <a:lstStyle/>
          <a:p>
            <a:r>
              <a:rPr lang="en-US" sz="4000" dirty="0"/>
              <a:t>Motivation: Predicting </a:t>
            </a:r>
            <a:r>
              <a:rPr lang="en-US" sz="4000" dirty="0" err="1"/>
              <a:t>Pneuonia</a:t>
            </a:r>
            <a:r>
              <a:rPr lang="en-US" sz="4000" dirty="0"/>
              <a:t> Risk (mid-90’s)</a:t>
            </a:r>
          </a:p>
        </p:txBody>
      </p:sp>
      <p:sp>
        <p:nvSpPr>
          <p:cNvPr id="3" name="Content Placeholder 2">
            <a:extLst>
              <a:ext uri="{FF2B5EF4-FFF2-40B4-BE49-F238E27FC236}">
                <a16:creationId xmlns:a16="http://schemas.microsoft.com/office/drawing/2014/main" id="{B13CE354-E764-4CA4-8493-30E80E36A105}"/>
              </a:ext>
            </a:extLst>
          </p:cNvPr>
          <p:cNvSpPr>
            <a:spLocks noGrp="1"/>
          </p:cNvSpPr>
          <p:nvPr>
            <p:ph idx="1"/>
          </p:nvPr>
        </p:nvSpPr>
        <p:spPr/>
        <p:txBody>
          <a:bodyPr/>
          <a:lstStyle/>
          <a:p>
            <a:r>
              <a:rPr lang="en-US" dirty="0"/>
              <a:t>Low Risk: outpatient: antibiotics, call if not feeling better</a:t>
            </a:r>
          </a:p>
          <a:p>
            <a:r>
              <a:rPr lang="en-US" dirty="0"/>
              <a:t>High Risk: admit to hospital (~10% of pneumonia patients die)</a:t>
            </a:r>
          </a:p>
        </p:txBody>
      </p:sp>
    </p:spTree>
    <p:extLst>
      <p:ext uri="{BB962C8B-B14F-4D97-AF65-F5344CB8AC3E}">
        <p14:creationId xmlns:p14="http://schemas.microsoft.com/office/powerpoint/2010/main" val="1667038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CF7C-2F7F-44AB-A229-455EF5060826}"/>
              </a:ext>
            </a:extLst>
          </p:cNvPr>
          <p:cNvSpPr>
            <a:spLocks noGrp="1"/>
          </p:cNvSpPr>
          <p:nvPr>
            <p:ph type="title"/>
          </p:nvPr>
        </p:nvSpPr>
        <p:spPr/>
        <p:txBody>
          <a:bodyPr/>
          <a:lstStyle/>
          <a:p>
            <a:r>
              <a:rPr lang="en-US" dirty="0"/>
              <a:t>Compared many ML models</a:t>
            </a:r>
          </a:p>
        </p:txBody>
      </p:sp>
      <p:sp>
        <p:nvSpPr>
          <p:cNvPr id="3" name="Content Placeholder 2">
            <a:extLst>
              <a:ext uri="{FF2B5EF4-FFF2-40B4-BE49-F238E27FC236}">
                <a16:creationId xmlns:a16="http://schemas.microsoft.com/office/drawing/2014/main" id="{2B21F5F1-C023-4EA2-9B93-E153C9EEE521}"/>
              </a:ext>
            </a:extLst>
          </p:cNvPr>
          <p:cNvSpPr>
            <a:spLocks noGrp="1"/>
          </p:cNvSpPr>
          <p:nvPr>
            <p:ph idx="1"/>
          </p:nvPr>
        </p:nvSpPr>
        <p:spPr/>
        <p:txBody>
          <a:bodyPr/>
          <a:lstStyle/>
          <a:p>
            <a:r>
              <a:rPr lang="en-US" dirty="0"/>
              <a:t>Logistic regression</a:t>
            </a:r>
          </a:p>
          <a:p>
            <a:r>
              <a:rPr lang="en-US" dirty="0"/>
              <a:t>Rule-based learning</a:t>
            </a:r>
          </a:p>
          <a:p>
            <a:r>
              <a:rPr lang="en-US" dirty="0"/>
              <a:t>K-nearest neighbors</a:t>
            </a:r>
          </a:p>
          <a:p>
            <a:r>
              <a:rPr lang="en-US" dirty="0"/>
              <a:t>Neural-Nets</a:t>
            </a:r>
          </a:p>
          <a:p>
            <a:r>
              <a:rPr lang="en-US" dirty="0"/>
              <a:t>Bayesian methods</a:t>
            </a:r>
          </a:p>
          <a:p>
            <a:r>
              <a:rPr lang="en-US" dirty="0"/>
              <a:t>Hierarchical mixture of experts</a:t>
            </a:r>
          </a:p>
          <a:p>
            <a:endParaRPr lang="en-US" dirty="0"/>
          </a:p>
          <a:p>
            <a:r>
              <a:rPr lang="en-US" dirty="0"/>
              <a:t>Most accurate: Multi-task neural nets</a:t>
            </a:r>
          </a:p>
        </p:txBody>
      </p:sp>
    </p:spTree>
    <p:extLst>
      <p:ext uri="{BB962C8B-B14F-4D97-AF65-F5344CB8AC3E}">
        <p14:creationId xmlns:p14="http://schemas.microsoft.com/office/powerpoint/2010/main" val="13071440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6E7B-4724-42FB-AC2C-B3CB9638C0D7}"/>
              </a:ext>
            </a:extLst>
          </p:cNvPr>
          <p:cNvSpPr>
            <a:spLocks noGrp="1"/>
          </p:cNvSpPr>
          <p:nvPr>
            <p:ph type="title"/>
          </p:nvPr>
        </p:nvSpPr>
        <p:spPr/>
        <p:txBody>
          <a:bodyPr/>
          <a:lstStyle/>
          <a:p>
            <a:r>
              <a:rPr lang="en-US" dirty="0"/>
              <a:t>Simple rule-based learning</a:t>
            </a:r>
          </a:p>
        </p:txBody>
      </p:sp>
      <p:sp>
        <p:nvSpPr>
          <p:cNvPr id="3" name="Content Placeholder 2">
            <a:extLst>
              <a:ext uri="{FF2B5EF4-FFF2-40B4-BE49-F238E27FC236}">
                <a16:creationId xmlns:a16="http://schemas.microsoft.com/office/drawing/2014/main" id="{A1D726FF-DEA6-4117-9ACE-B74E9BE7CA62}"/>
              </a:ext>
            </a:extLst>
          </p:cNvPr>
          <p:cNvSpPr>
            <a:spLocks noGrp="1"/>
          </p:cNvSpPr>
          <p:nvPr>
            <p:ph idx="1"/>
          </p:nvPr>
        </p:nvSpPr>
        <p:spPr/>
        <p:txBody>
          <a:bodyPr/>
          <a:lstStyle/>
          <a:p>
            <a:r>
              <a:rPr lang="en-US" dirty="0"/>
              <a:t>Learned rule:</a:t>
            </a:r>
          </a:p>
          <a:p>
            <a:pPr lvl="1"/>
            <a:r>
              <a:rPr lang="en-US" dirty="0" err="1"/>
              <a:t>HasAsthma</a:t>
            </a:r>
            <a:r>
              <a:rPr lang="en-US" dirty="0"/>
              <a:t>(x)  =&gt; </a:t>
            </a:r>
            <a:r>
              <a:rPr lang="en-US" dirty="0" err="1"/>
              <a:t>LessRisk</a:t>
            </a:r>
            <a:r>
              <a:rPr lang="en-US" dirty="0"/>
              <a:t>(x)</a:t>
            </a:r>
          </a:p>
          <a:p>
            <a:pPr lvl="1"/>
            <a:endParaRPr lang="en-US" dirty="0"/>
          </a:p>
          <a:p>
            <a:pPr lvl="1"/>
            <a:endParaRPr lang="en-US" dirty="0"/>
          </a:p>
          <a:p>
            <a:pPr lvl="1"/>
            <a:r>
              <a:rPr lang="en-US" dirty="0"/>
              <a:t>????</a:t>
            </a:r>
          </a:p>
        </p:txBody>
      </p:sp>
    </p:spTree>
    <p:extLst>
      <p:ext uri="{BB962C8B-B14F-4D97-AF65-F5344CB8AC3E}">
        <p14:creationId xmlns:p14="http://schemas.microsoft.com/office/powerpoint/2010/main" val="3971474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6425-0410-473D-85EF-FC82EE29206F}"/>
              </a:ext>
            </a:extLst>
          </p:cNvPr>
          <p:cNvSpPr>
            <a:spLocks noGrp="1"/>
          </p:cNvSpPr>
          <p:nvPr>
            <p:ph type="title"/>
          </p:nvPr>
        </p:nvSpPr>
        <p:spPr/>
        <p:txBody>
          <a:bodyPr/>
          <a:lstStyle/>
          <a:p>
            <a:r>
              <a:rPr lang="en-US" dirty="0" err="1"/>
              <a:t>HasAsthma</a:t>
            </a:r>
            <a:r>
              <a:rPr lang="en-US" dirty="0"/>
              <a:t>(x) =&gt; </a:t>
            </a:r>
            <a:r>
              <a:rPr lang="en-US" dirty="0" err="1"/>
              <a:t>LessRisk</a:t>
            </a:r>
            <a:r>
              <a:rPr lang="en-US" dirty="0"/>
              <a:t>(x)</a:t>
            </a:r>
          </a:p>
        </p:txBody>
      </p:sp>
      <p:sp>
        <p:nvSpPr>
          <p:cNvPr id="3" name="Content Placeholder 2">
            <a:extLst>
              <a:ext uri="{FF2B5EF4-FFF2-40B4-BE49-F238E27FC236}">
                <a16:creationId xmlns:a16="http://schemas.microsoft.com/office/drawing/2014/main" id="{03530E28-FB58-4436-9BF9-30280B5AB1D0}"/>
              </a:ext>
            </a:extLst>
          </p:cNvPr>
          <p:cNvSpPr>
            <a:spLocks noGrp="1"/>
          </p:cNvSpPr>
          <p:nvPr>
            <p:ph idx="1"/>
          </p:nvPr>
        </p:nvSpPr>
        <p:spPr/>
        <p:txBody>
          <a:bodyPr/>
          <a:lstStyle/>
          <a:p>
            <a:r>
              <a:rPr lang="en-US" dirty="0"/>
              <a:t>True pattern in data:</a:t>
            </a:r>
          </a:p>
          <a:p>
            <a:pPr lvl="1"/>
            <a:r>
              <a:rPr lang="en-US" dirty="0"/>
              <a:t>Asthmatics presenting with pneumonia considered very high risk</a:t>
            </a:r>
          </a:p>
          <a:p>
            <a:pPr lvl="1"/>
            <a:r>
              <a:rPr lang="en-US" dirty="0"/>
              <a:t>History of asthma means they notice symptoms sooner and go to healthcare sooner</a:t>
            </a:r>
          </a:p>
          <a:p>
            <a:pPr lvl="1"/>
            <a:r>
              <a:rPr lang="en-US" dirty="0"/>
              <a:t>Receive aggressive treatment and sometimes admitted to ICU</a:t>
            </a:r>
          </a:p>
          <a:p>
            <a:pPr lvl="1"/>
            <a:r>
              <a:rPr lang="en-US" dirty="0"/>
              <a:t>Rapid treatment lowers risk of death compared to general population</a:t>
            </a:r>
          </a:p>
          <a:p>
            <a:r>
              <a:rPr lang="en-US" dirty="0"/>
              <a:t>If RBL learned asthma is good for you, NN probably did too</a:t>
            </a:r>
          </a:p>
          <a:p>
            <a:pPr lvl="1"/>
            <a:r>
              <a:rPr lang="en-US" dirty="0"/>
              <a:t>If we use NN for ADMISSION decision, could hurt asthmatics</a:t>
            </a:r>
          </a:p>
        </p:txBody>
      </p:sp>
    </p:spTree>
    <p:extLst>
      <p:ext uri="{BB962C8B-B14F-4D97-AF65-F5344CB8AC3E}">
        <p14:creationId xmlns:p14="http://schemas.microsoft.com/office/powerpoint/2010/main" val="10853490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1331-A19C-47F8-978F-B2A7C39D6F96}"/>
              </a:ext>
            </a:extLst>
          </p:cNvPr>
          <p:cNvSpPr>
            <a:spLocks noGrp="1"/>
          </p:cNvSpPr>
          <p:nvPr>
            <p:ph type="title"/>
          </p:nvPr>
        </p:nvSpPr>
        <p:spPr/>
        <p:txBody>
          <a:bodyPr>
            <a:normAutofit fontScale="90000"/>
          </a:bodyPr>
          <a:lstStyle/>
          <a:p>
            <a:r>
              <a:rPr lang="en-US" dirty="0"/>
              <a:t>Key to discovering </a:t>
            </a:r>
            <a:r>
              <a:rPr lang="en-US" dirty="0" err="1"/>
              <a:t>HasAsthma</a:t>
            </a:r>
            <a:br>
              <a:rPr lang="en-US" dirty="0"/>
            </a:br>
            <a:r>
              <a:rPr lang="en-US" dirty="0"/>
              <a:t>was intelligibility of rules</a:t>
            </a:r>
          </a:p>
        </p:txBody>
      </p:sp>
      <p:sp>
        <p:nvSpPr>
          <p:cNvPr id="3" name="Content Placeholder 2">
            <a:extLst>
              <a:ext uri="{FF2B5EF4-FFF2-40B4-BE49-F238E27FC236}">
                <a16:creationId xmlns:a16="http://schemas.microsoft.com/office/drawing/2014/main" id="{B81EBB62-362B-446B-978F-077BE8851E88}"/>
              </a:ext>
            </a:extLst>
          </p:cNvPr>
          <p:cNvSpPr>
            <a:spLocks noGrp="1"/>
          </p:cNvSpPr>
          <p:nvPr>
            <p:ph idx="1"/>
          </p:nvPr>
        </p:nvSpPr>
        <p:spPr/>
        <p:txBody>
          <a:bodyPr>
            <a:normAutofit lnSpcReduction="10000"/>
          </a:bodyPr>
          <a:lstStyle/>
          <a:p>
            <a:r>
              <a:rPr lang="en-US" dirty="0"/>
              <a:t>Even if we remove THIS problem, what about others?</a:t>
            </a:r>
          </a:p>
          <a:p>
            <a:r>
              <a:rPr lang="en-US" dirty="0"/>
              <a:t>In fact, heart disease has even more pronounced issues</a:t>
            </a:r>
          </a:p>
          <a:p>
            <a:endParaRPr lang="en-US" dirty="0"/>
          </a:p>
          <a:p>
            <a:endParaRPr lang="en-US" dirty="0"/>
          </a:p>
          <a:p>
            <a:r>
              <a:rPr lang="en-US" dirty="0"/>
              <a:t>Risky to use data for purposes it was not designed for</a:t>
            </a:r>
          </a:p>
          <a:p>
            <a:pPr lvl="1"/>
            <a:r>
              <a:rPr lang="en-US" dirty="0"/>
              <a:t>Most data has unexpected landmines</a:t>
            </a:r>
          </a:p>
          <a:p>
            <a:pPr lvl="1"/>
            <a:r>
              <a:rPr lang="en-US" dirty="0"/>
              <a:t>Not ethical to collect correct data for asthma</a:t>
            </a:r>
          </a:p>
          <a:p>
            <a:pPr lvl="1"/>
            <a:endParaRPr lang="en-US" dirty="0"/>
          </a:p>
          <a:p>
            <a:r>
              <a:rPr lang="en-US" dirty="0"/>
              <a:t>Approach: Use models that are as explainable (presentable) as possible</a:t>
            </a:r>
          </a:p>
        </p:txBody>
      </p:sp>
    </p:spTree>
    <p:extLst>
      <p:ext uri="{BB962C8B-B14F-4D97-AF65-F5344CB8AC3E}">
        <p14:creationId xmlns:p14="http://schemas.microsoft.com/office/powerpoint/2010/main" val="1905854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669BA-6E7D-4708-BB15-9FF60064EBD8}"/>
              </a:ext>
            </a:extLst>
          </p:cNvPr>
          <p:cNvSpPr>
            <a:spLocks noGrp="1"/>
          </p:cNvSpPr>
          <p:nvPr>
            <p:ph type="title"/>
          </p:nvPr>
        </p:nvSpPr>
        <p:spPr/>
        <p:txBody>
          <a:bodyPr/>
          <a:lstStyle/>
          <a:p>
            <a:endParaRPr lang="en-US" dirty="0"/>
          </a:p>
        </p:txBody>
      </p:sp>
      <p:cxnSp>
        <p:nvCxnSpPr>
          <p:cNvPr id="7" name="Straight Connector 6">
            <a:extLst>
              <a:ext uri="{FF2B5EF4-FFF2-40B4-BE49-F238E27FC236}">
                <a16:creationId xmlns:a16="http://schemas.microsoft.com/office/drawing/2014/main" id="{8B3D4F98-63F3-42A2-AFC4-5F743A237831}"/>
              </a:ext>
            </a:extLst>
          </p:cNvPr>
          <p:cNvCxnSpPr/>
          <p:nvPr/>
        </p:nvCxnSpPr>
        <p:spPr>
          <a:xfrm>
            <a:off x="2519464" y="5787957"/>
            <a:ext cx="4669276" cy="0"/>
          </a:xfrm>
          <a:prstGeom prst="line">
            <a:avLst/>
          </a:prstGeom>
          <a:ln w="762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0A95C2-7D8C-4BB0-A59F-A4371E2B7B45}"/>
              </a:ext>
            </a:extLst>
          </p:cNvPr>
          <p:cNvCxnSpPr>
            <a:cxnSpLocks/>
          </p:cNvCxnSpPr>
          <p:nvPr/>
        </p:nvCxnSpPr>
        <p:spPr>
          <a:xfrm flipV="1">
            <a:off x="2535677" y="1867711"/>
            <a:ext cx="0" cy="3920246"/>
          </a:xfrm>
          <a:prstGeom prst="line">
            <a:avLst/>
          </a:prstGeom>
          <a:ln w="762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076983-95F6-4895-9A5F-E8FF29988093}"/>
              </a:ext>
            </a:extLst>
          </p:cNvPr>
          <p:cNvSpPr txBox="1"/>
          <p:nvPr/>
        </p:nvSpPr>
        <p:spPr>
          <a:xfrm>
            <a:off x="3579780" y="5856051"/>
            <a:ext cx="2287806" cy="584775"/>
          </a:xfrm>
          <a:prstGeom prst="rect">
            <a:avLst/>
          </a:prstGeom>
          <a:noFill/>
        </p:spPr>
        <p:txBody>
          <a:bodyPr wrap="none" rtlCol="0">
            <a:spAutoFit/>
          </a:bodyPr>
          <a:lstStyle/>
          <a:p>
            <a:r>
              <a:rPr lang="en-US" sz="3200" dirty="0"/>
              <a:t>Intelligibility</a:t>
            </a:r>
          </a:p>
        </p:txBody>
      </p:sp>
      <p:sp>
        <p:nvSpPr>
          <p:cNvPr id="12" name="TextBox 11">
            <a:extLst>
              <a:ext uri="{FF2B5EF4-FFF2-40B4-BE49-F238E27FC236}">
                <a16:creationId xmlns:a16="http://schemas.microsoft.com/office/drawing/2014/main" id="{CD172655-7A3B-4A87-9611-375C95F0909C}"/>
              </a:ext>
            </a:extLst>
          </p:cNvPr>
          <p:cNvSpPr txBox="1"/>
          <p:nvPr/>
        </p:nvSpPr>
        <p:spPr>
          <a:xfrm rot="16200000">
            <a:off x="1261354" y="3722451"/>
            <a:ext cx="1727139" cy="584775"/>
          </a:xfrm>
          <a:prstGeom prst="rect">
            <a:avLst/>
          </a:prstGeom>
          <a:noFill/>
        </p:spPr>
        <p:txBody>
          <a:bodyPr wrap="none" rtlCol="0">
            <a:spAutoFit/>
          </a:bodyPr>
          <a:lstStyle/>
          <a:p>
            <a:r>
              <a:rPr lang="en-US" sz="3200" dirty="0"/>
              <a:t>Accuracy</a:t>
            </a:r>
          </a:p>
        </p:txBody>
      </p:sp>
      <p:cxnSp>
        <p:nvCxnSpPr>
          <p:cNvPr id="14" name="Straight Connector 13">
            <a:extLst>
              <a:ext uri="{FF2B5EF4-FFF2-40B4-BE49-F238E27FC236}">
                <a16:creationId xmlns:a16="http://schemas.microsoft.com/office/drawing/2014/main" id="{5366297E-EA33-4F1F-9382-A24E345F4FF5}"/>
              </a:ext>
            </a:extLst>
          </p:cNvPr>
          <p:cNvCxnSpPr/>
          <p:nvPr/>
        </p:nvCxnSpPr>
        <p:spPr>
          <a:xfrm>
            <a:off x="2928026" y="1984443"/>
            <a:ext cx="4114800" cy="2996119"/>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F78E4D7-A539-428C-A1AB-61EEA50CB52C}"/>
              </a:ext>
            </a:extLst>
          </p:cNvPr>
          <p:cNvSpPr txBox="1"/>
          <p:nvPr/>
        </p:nvSpPr>
        <p:spPr>
          <a:xfrm>
            <a:off x="3198907" y="2051646"/>
            <a:ext cx="1524776" cy="369332"/>
          </a:xfrm>
          <a:prstGeom prst="rect">
            <a:avLst/>
          </a:prstGeom>
          <a:noFill/>
        </p:spPr>
        <p:txBody>
          <a:bodyPr wrap="none" rtlCol="0">
            <a:spAutoFit/>
          </a:bodyPr>
          <a:lstStyle/>
          <a:p>
            <a:r>
              <a:rPr lang="en-US" dirty="0"/>
              <a:t>Boosted Trees</a:t>
            </a:r>
          </a:p>
        </p:txBody>
      </p:sp>
      <p:sp>
        <p:nvSpPr>
          <p:cNvPr id="16" name="TextBox 15">
            <a:extLst>
              <a:ext uri="{FF2B5EF4-FFF2-40B4-BE49-F238E27FC236}">
                <a16:creationId xmlns:a16="http://schemas.microsoft.com/office/drawing/2014/main" id="{CD7F3E02-0641-4C50-BB9A-EBFBF013598C}"/>
              </a:ext>
            </a:extLst>
          </p:cNvPr>
          <p:cNvSpPr txBox="1"/>
          <p:nvPr/>
        </p:nvSpPr>
        <p:spPr>
          <a:xfrm>
            <a:off x="2806559" y="1832934"/>
            <a:ext cx="1319592" cy="369332"/>
          </a:xfrm>
          <a:prstGeom prst="rect">
            <a:avLst/>
          </a:prstGeom>
          <a:noFill/>
        </p:spPr>
        <p:txBody>
          <a:bodyPr wrap="none" rtlCol="0">
            <a:spAutoFit/>
          </a:bodyPr>
          <a:lstStyle/>
          <a:p>
            <a:r>
              <a:rPr lang="en-US" dirty="0"/>
              <a:t>Neural Nets</a:t>
            </a:r>
          </a:p>
        </p:txBody>
      </p:sp>
      <p:sp>
        <p:nvSpPr>
          <p:cNvPr id="17" name="TextBox 16">
            <a:extLst>
              <a:ext uri="{FF2B5EF4-FFF2-40B4-BE49-F238E27FC236}">
                <a16:creationId xmlns:a16="http://schemas.microsoft.com/office/drawing/2014/main" id="{7CC17111-713D-4F86-9F9A-C57567967B0C}"/>
              </a:ext>
            </a:extLst>
          </p:cNvPr>
          <p:cNvSpPr txBox="1"/>
          <p:nvPr/>
        </p:nvSpPr>
        <p:spPr>
          <a:xfrm>
            <a:off x="3198907" y="2353775"/>
            <a:ext cx="1739579" cy="369332"/>
          </a:xfrm>
          <a:prstGeom prst="rect">
            <a:avLst/>
          </a:prstGeom>
          <a:noFill/>
        </p:spPr>
        <p:txBody>
          <a:bodyPr wrap="none" rtlCol="0">
            <a:spAutoFit/>
          </a:bodyPr>
          <a:lstStyle/>
          <a:p>
            <a:r>
              <a:rPr lang="en-US" dirty="0"/>
              <a:t>Random Forests</a:t>
            </a:r>
          </a:p>
        </p:txBody>
      </p:sp>
      <p:sp>
        <p:nvSpPr>
          <p:cNvPr id="18" name="TextBox 17">
            <a:extLst>
              <a:ext uri="{FF2B5EF4-FFF2-40B4-BE49-F238E27FC236}">
                <a16:creationId xmlns:a16="http://schemas.microsoft.com/office/drawing/2014/main" id="{53703EF8-126F-4A05-97A3-AF8CCD51DC93}"/>
              </a:ext>
            </a:extLst>
          </p:cNvPr>
          <p:cNvSpPr txBox="1"/>
          <p:nvPr/>
        </p:nvSpPr>
        <p:spPr>
          <a:xfrm>
            <a:off x="4985426" y="3482502"/>
            <a:ext cx="1452642" cy="369332"/>
          </a:xfrm>
          <a:prstGeom prst="rect">
            <a:avLst/>
          </a:prstGeom>
          <a:noFill/>
        </p:spPr>
        <p:txBody>
          <a:bodyPr wrap="none" rtlCol="0">
            <a:spAutoFit/>
          </a:bodyPr>
          <a:lstStyle/>
          <a:p>
            <a:r>
              <a:rPr lang="en-US" dirty="0"/>
              <a:t>Decision Tree</a:t>
            </a:r>
          </a:p>
        </p:txBody>
      </p:sp>
      <p:sp>
        <p:nvSpPr>
          <p:cNvPr id="19" name="TextBox 18">
            <a:extLst>
              <a:ext uri="{FF2B5EF4-FFF2-40B4-BE49-F238E27FC236}">
                <a16:creationId xmlns:a16="http://schemas.microsoft.com/office/drawing/2014/main" id="{39C4BFBA-4756-42ED-9710-4E9C7F8317F3}"/>
              </a:ext>
            </a:extLst>
          </p:cNvPr>
          <p:cNvSpPr txBox="1"/>
          <p:nvPr/>
        </p:nvSpPr>
        <p:spPr>
          <a:xfrm>
            <a:off x="5867586" y="4231532"/>
            <a:ext cx="2022028" cy="369332"/>
          </a:xfrm>
          <a:prstGeom prst="rect">
            <a:avLst/>
          </a:prstGeom>
          <a:noFill/>
        </p:spPr>
        <p:txBody>
          <a:bodyPr wrap="none" rtlCol="0">
            <a:spAutoFit/>
          </a:bodyPr>
          <a:lstStyle/>
          <a:p>
            <a:r>
              <a:rPr lang="en-US" dirty="0"/>
              <a:t>Logistic Regression</a:t>
            </a:r>
          </a:p>
        </p:txBody>
      </p:sp>
      <p:sp>
        <p:nvSpPr>
          <p:cNvPr id="20" name="TextBox 19">
            <a:extLst>
              <a:ext uri="{FF2B5EF4-FFF2-40B4-BE49-F238E27FC236}">
                <a16:creationId xmlns:a16="http://schemas.microsoft.com/office/drawing/2014/main" id="{D8E9BDF5-0C27-46DD-984D-495FB4A4C213}"/>
              </a:ext>
            </a:extLst>
          </p:cNvPr>
          <p:cNvSpPr txBox="1"/>
          <p:nvPr/>
        </p:nvSpPr>
        <p:spPr>
          <a:xfrm>
            <a:off x="6341352" y="4505672"/>
            <a:ext cx="1402948" cy="369332"/>
          </a:xfrm>
          <a:prstGeom prst="rect">
            <a:avLst/>
          </a:prstGeom>
          <a:noFill/>
        </p:spPr>
        <p:txBody>
          <a:bodyPr wrap="none" rtlCol="0">
            <a:spAutoFit/>
          </a:bodyPr>
          <a:lstStyle/>
          <a:p>
            <a:r>
              <a:rPr lang="en-US" dirty="0" err="1"/>
              <a:t>Naiive</a:t>
            </a:r>
            <a:r>
              <a:rPr lang="en-US" dirty="0"/>
              <a:t> Bayes</a:t>
            </a:r>
          </a:p>
        </p:txBody>
      </p:sp>
      <p:sp>
        <p:nvSpPr>
          <p:cNvPr id="21" name="TextBox 20">
            <a:extLst>
              <a:ext uri="{FF2B5EF4-FFF2-40B4-BE49-F238E27FC236}">
                <a16:creationId xmlns:a16="http://schemas.microsoft.com/office/drawing/2014/main" id="{566AD6CD-883C-4085-BB7E-5709351BA951}"/>
              </a:ext>
            </a:extLst>
          </p:cNvPr>
          <p:cNvSpPr txBox="1"/>
          <p:nvPr/>
        </p:nvSpPr>
        <p:spPr>
          <a:xfrm>
            <a:off x="6650411" y="4724385"/>
            <a:ext cx="1486304" cy="369332"/>
          </a:xfrm>
          <a:prstGeom prst="rect">
            <a:avLst/>
          </a:prstGeom>
          <a:noFill/>
        </p:spPr>
        <p:txBody>
          <a:bodyPr wrap="none" rtlCol="0">
            <a:spAutoFit/>
          </a:bodyPr>
          <a:lstStyle/>
          <a:p>
            <a:r>
              <a:rPr lang="en-US" dirty="0"/>
              <a:t>Decision Lists</a:t>
            </a:r>
          </a:p>
        </p:txBody>
      </p:sp>
      <p:sp>
        <p:nvSpPr>
          <p:cNvPr id="23" name="Cloud 22">
            <a:extLst>
              <a:ext uri="{FF2B5EF4-FFF2-40B4-BE49-F238E27FC236}">
                <a16:creationId xmlns:a16="http://schemas.microsoft.com/office/drawing/2014/main" id="{40FFB3CB-E31A-4440-9CE2-B8823C96149D}"/>
              </a:ext>
            </a:extLst>
          </p:cNvPr>
          <p:cNvSpPr/>
          <p:nvPr/>
        </p:nvSpPr>
        <p:spPr>
          <a:xfrm>
            <a:off x="6274882" y="1848256"/>
            <a:ext cx="1118681" cy="94406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a:t>
            </a:r>
            <a:endParaRPr lang="en-US" dirty="0"/>
          </a:p>
        </p:txBody>
      </p:sp>
      <p:sp>
        <p:nvSpPr>
          <p:cNvPr id="24" name="TextBox 23">
            <a:extLst>
              <a:ext uri="{FF2B5EF4-FFF2-40B4-BE49-F238E27FC236}">
                <a16:creationId xmlns:a16="http://schemas.microsoft.com/office/drawing/2014/main" id="{F6CA9E3D-3AA5-40B8-8465-9A55750BA453}"/>
              </a:ext>
            </a:extLst>
          </p:cNvPr>
          <p:cNvSpPr txBox="1"/>
          <p:nvPr/>
        </p:nvSpPr>
        <p:spPr>
          <a:xfrm>
            <a:off x="7821039" y="1960244"/>
            <a:ext cx="3039678" cy="646331"/>
          </a:xfrm>
          <a:prstGeom prst="rect">
            <a:avLst/>
          </a:prstGeom>
          <a:noFill/>
        </p:spPr>
        <p:txBody>
          <a:bodyPr wrap="none" rtlCol="0">
            <a:spAutoFit/>
          </a:bodyPr>
          <a:lstStyle/>
          <a:p>
            <a:r>
              <a:rPr lang="en-US" dirty="0"/>
              <a:t>GAMs?</a:t>
            </a:r>
          </a:p>
          <a:p>
            <a:r>
              <a:rPr lang="en-US" dirty="0"/>
              <a:t>(Generalized Additive Models)</a:t>
            </a:r>
          </a:p>
        </p:txBody>
      </p:sp>
    </p:spTree>
    <p:extLst>
      <p:ext uri="{BB962C8B-B14F-4D97-AF65-F5344CB8AC3E}">
        <p14:creationId xmlns:p14="http://schemas.microsoft.com/office/powerpoint/2010/main" val="5201441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1BEBE-A632-487B-A6A9-CFABDCFCD9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81267D-AAFD-466C-9203-209EC1EE2BE8}"/>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DDFCEF2F-87BB-410E-A4DA-7A039479C837}"/>
              </a:ext>
            </a:extLst>
          </p:cNvPr>
          <p:cNvSpPr/>
          <p:nvPr/>
        </p:nvSpPr>
        <p:spPr>
          <a:xfrm>
            <a:off x="2259908" y="2605098"/>
            <a:ext cx="8245964" cy="1200329"/>
          </a:xfrm>
          <a:prstGeom prst="rect">
            <a:avLst/>
          </a:prstGeom>
        </p:spPr>
        <p:txBody>
          <a:bodyPr wrap="square">
            <a:spAutoFit/>
          </a:bodyPr>
          <a:lstStyle/>
          <a:p>
            <a:r>
              <a:rPr lang="en-US" dirty="0"/>
              <a:t>Linear Model: y = </a:t>
            </a:r>
            <a:r>
              <a:rPr lang="el-GR" dirty="0"/>
              <a:t>β0 + β1</a:t>
            </a:r>
            <a:r>
              <a:rPr lang="en-US" dirty="0"/>
              <a:t>x1 + ... + </a:t>
            </a:r>
            <a:r>
              <a:rPr lang="el-GR" dirty="0"/>
              <a:t>β</a:t>
            </a:r>
            <a:r>
              <a:rPr lang="en-US" dirty="0" err="1"/>
              <a:t>nxn</a:t>
            </a:r>
            <a:r>
              <a:rPr lang="en-US" dirty="0"/>
              <a:t> </a:t>
            </a:r>
          </a:p>
          <a:p>
            <a:r>
              <a:rPr lang="en-US" dirty="0"/>
              <a:t>Additive Model: y = f1(x1) + ... + </a:t>
            </a:r>
            <a:r>
              <a:rPr lang="en-US" dirty="0" err="1"/>
              <a:t>fn</a:t>
            </a:r>
            <a:r>
              <a:rPr lang="en-US" dirty="0"/>
              <a:t>(</a:t>
            </a:r>
            <a:r>
              <a:rPr lang="en-US" dirty="0" err="1"/>
              <a:t>xn</a:t>
            </a:r>
            <a:r>
              <a:rPr lang="en-US" dirty="0"/>
              <a:t>) </a:t>
            </a:r>
          </a:p>
          <a:p>
            <a:r>
              <a:rPr lang="en-US" dirty="0"/>
              <a:t>Additive Model with Interactions: y = P </a:t>
            </a:r>
            <a:r>
              <a:rPr lang="en-US" dirty="0" err="1"/>
              <a:t>i</a:t>
            </a:r>
            <a:r>
              <a:rPr lang="en-US" dirty="0"/>
              <a:t> fi(xi) + P </a:t>
            </a:r>
            <a:r>
              <a:rPr lang="en-US" dirty="0" err="1"/>
              <a:t>ij</a:t>
            </a:r>
            <a:r>
              <a:rPr lang="en-US" dirty="0"/>
              <a:t> </a:t>
            </a:r>
            <a:r>
              <a:rPr lang="en-US" dirty="0" err="1"/>
              <a:t>fij</a:t>
            </a:r>
            <a:r>
              <a:rPr lang="en-US" dirty="0"/>
              <a:t>(xi , </a:t>
            </a:r>
            <a:r>
              <a:rPr lang="en-US" dirty="0" err="1"/>
              <a:t>xj</a:t>
            </a:r>
            <a:r>
              <a:rPr lang="en-US" dirty="0"/>
              <a:t>) + P </a:t>
            </a:r>
            <a:r>
              <a:rPr lang="en-US" dirty="0" err="1"/>
              <a:t>ijk</a:t>
            </a:r>
            <a:r>
              <a:rPr lang="en-US" dirty="0"/>
              <a:t> </a:t>
            </a:r>
            <a:r>
              <a:rPr lang="en-US" dirty="0" err="1"/>
              <a:t>fijk</a:t>
            </a:r>
            <a:r>
              <a:rPr lang="en-US" dirty="0"/>
              <a:t> (xi , </a:t>
            </a:r>
            <a:r>
              <a:rPr lang="en-US" dirty="0" err="1"/>
              <a:t>xj</a:t>
            </a:r>
            <a:r>
              <a:rPr lang="en-US" dirty="0"/>
              <a:t> , </a:t>
            </a:r>
            <a:r>
              <a:rPr lang="en-US" dirty="0" err="1"/>
              <a:t>xk</a:t>
            </a:r>
            <a:r>
              <a:rPr lang="en-US" dirty="0"/>
              <a:t> ) + ... </a:t>
            </a:r>
          </a:p>
          <a:p>
            <a:r>
              <a:rPr lang="en-US" dirty="0"/>
              <a:t>Full Complexity Model: y = f (x1, ..., </a:t>
            </a:r>
            <a:r>
              <a:rPr lang="en-US" dirty="0" err="1"/>
              <a:t>xn</a:t>
            </a:r>
            <a:r>
              <a:rPr lang="en-US" dirty="0"/>
              <a:t>) </a:t>
            </a:r>
          </a:p>
        </p:txBody>
      </p:sp>
    </p:spTree>
    <p:extLst>
      <p:ext uri="{BB962C8B-B14F-4D97-AF65-F5344CB8AC3E}">
        <p14:creationId xmlns:p14="http://schemas.microsoft.com/office/powerpoint/2010/main" val="3240675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cxnSp>
        <p:nvCxnSpPr>
          <p:cNvPr id="4" name="Straight Arrow Connector 3"/>
          <p:cNvCxnSpPr/>
          <p:nvPr/>
        </p:nvCxnSpPr>
        <p:spPr>
          <a:xfrm>
            <a:off x="2355273" y="3676073"/>
            <a:ext cx="6687127" cy="0"/>
          </a:xfrm>
          <a:prstGeom prst="straightConnector1">
            <a:avLst/>
          </a:prstGeom>
          <a:ln w="762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82619" y="3121768"/>
            <a:ext cx="2221377" cy="523220"/>
          </a:xfrm>
          <a:prstGeom prst="rect">
            <a:avLst/>
          </a:prstGeom>
          <a:noFill/>
        </p:spPr>
        <p:txBody>
          <a:bodyPr wrap="none" rtlCol="0">
            <a:spAutoFit/>
          </a:bodyPr>
          <a:lstStyle/>
          <a:p>
            <a:r>
              <a:rPr lang="en-US" sz="2800" dirty="0">
                <a:solidFill>
                  <a:srgbClr val="FFFF00"/>
                </a:solidFill>
              </a:rPr>
              <a:t>EXPLORATION</a:t>
            </a:r>
          </a:p>
        </p:txBody>
      </p:sp>
      <p:sp>
        <p:nvSpPr>
          <p:cNvPr id="6" name="TextBox 5"/>
          <p:cNvSpPr txBox="1"/>
          <p:nvPr/>
        </p:nvSpPr>
        <p:spPr>
          <a:xfrm>
            <a:off x="6848765" y="3121768"/>
            <a:ext cx="2883353" cy="523220"/>
          </a:xfrm>
          <a:prstGeom prst="rect">
            <a:avLst/>
          </a:prstGeom>
          <a:noFill/>
        </p:spPr>
        <p:txBody>
          <a:bodyPr wrap="none" rtlCol="0">
            <a:spAutoFit/>
          </a:bodyPr>
          <a:lstStyle/>
          <a:p>
            <a:r>
              <a:rPr lang="en-US" sz="2800" dirty="0">
                <a:solidFill>
                  <a:srgbClr val="FFFF00"/>
                </a:solidFill>
              </a:rPr>
              <a:t>COMMUNICATION</a:t>
            </a:r>
          </a:p>
        </p:txBody>
      </p:sp>
    </p:spTree>
    <p:extLst>
      <p:ext uri="{BB962C8B-B14F-4D97-AF65-F5344CB8AC3E}">
        <p14:creationId xmlns:p14="http://schemas.microsoft.com/office/powerpoint/2010/main" val="242663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F521-748D-43E1-8CFD-99AA51A6E3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488F99-1575-4BEE-8E36-7D7B2D11353B}"/>
              </a:ext>
            </a:extLst>
          </p:cNvPr>
          <p:cNvSpPr>
            <a:spLocks noGrp="1"/>
          </p:cNvSpPr>
          <p:nvPr>
            <p:ph idx="1"/>
          </p:nvPr>
        </p:nvSpPr>
        <p:spPr/>
        <p:txBody>
          <a:bodyPr/>
          <a:lstStyle/>
          <a:p>
            <a:r>
              <a:rPr lang="en-US" dirty="0"/>
              <a:t>Generalized Additive Models (GAMs) </a:t>
            </a:r>
          </a:p>
          <a:p>
            <a:pPr lvl="1"/>
            <a:r>
              <a:rPr lang="en-US" dirty="0"/>
              <a:t>Developed at Stanford by Hastie and </a:t>
            </a:r>
            <a:r>
              <a:rPr lang="en-US" dirty="0" err="1"/>
              <a:t>Tibshirani</a:t>
            </a:r>
            <a:r>
              <a:rPr lang="en-US" dirty="0"/>
              <a:t> in late 80’s </a:t>
            </a:r>
          </a:p>
          <a:p>
            <a:pPr lvl="1"/>
            <a:r>
              <a:rPr lang="en-US" dirty="0"/>
              <a:t>Regression: y = f1(x1) + ... + </a:t>
            </a:r>
            <a:r>
              <a:rPr lang="en-US" dirty="0" err="1"/>
              <a:t>fn</a:t>
            </a:r>
            <a:r>
              <a:rPr lang="en-US" dirty="0"/>
              <a:t>(</a:t>
            </a:r>
            <a:r>
              <a:rPr lang="en-US" dirty="0" err="1"/>
              <a:t>xn</a:t>
            </a:r>
            <a:r>
              <a:rPr lang="en-US" dirty="0"/>
              <a:t>) </a:t>
            </a:r>
          </a:p>
          <a:p>
            <a:pPr lvl="1"/>
            <a:r>
              <a:rPr lang="en-US" dirty="0"/>
              <a:t>Classification: logit(y) = f1(x1) + ... + </a:t>
            </a:r>
            <a:r>
              <a:rPr lang="en-US" dirty="0" err="1"/>
              <a:t>fn</a:t>
            </a:r>
            <a:r>
              <a:rPr lang="en-US" dirty="0"/>
              <a:t>(</a:t>
            </a:r>
            <a:r>
              <a:rPr lang="en-US" dirty="0" err="1"/>
              <a:t>xn</a:t>
            </a:r>
            <a:r>
              <a:rPr lang="en-US" dirty="0"/>
              <a:t>) </a:t>
            </a:r>
          </a:p>
          <a:p>
            <a:pPr lvl="1"/>
            <a:r>
              <a:rPr lang="en-US" dirty="0"/>
              <a:t>Each feature is transformed by a feature shape function fi </a:t>
            </a:r>
          </a:p>
        </p:txBody>
      </p:sp>
      <p:sp>
        <p:nvSpPr>
          <p:cNvPr id="4" name="Rectangle 3">
            <a:extLst>
              <a:ext uri="{FF2B5EF4-FFF2-40B4-BE49-F238E27FC236}">
                <a16:creationId xmlns:a16="http://schemas.microsoft.com/office/drawing/2014/main" id="{4AA9D519-CEA7-4D40-BD5B-90D81F4B8278}"/>
              </a:ext>
            </a:extLst>
          </p:cNvPr>
          <p:cNvSpPr/>
          <p:nvPr/>
        </p:nvSpPr>
        <p:spPr>
          <a:xfrm>
            <a:off x="71336" y="5119461"/>
            <a:ext cx="6096000" cy="646331"/>
          </a:xfrm>
          <a:prstGeom prst="rect">
            <a:avLst/>
          </a:prstGeom>
        </p:spPr>
        <p:txBody>
          <a:bodyPr>
            <a:spAutoFit/>
          </a:bodyPr>
          <a:lstStyle/>
          <a:p>
            <a:pPr lvl="1"/>
            <a:r>
              <a:rPr lang="en-US" dirty="0"/>
              <a:t>T. Hastie and R. </a:t>
            </a:r>
            <a:r>
              <a:rPr lang="en-US" dirty="0" err="1"/>
              <a:t>Tibshirani</a:t>
            </a:r>
            <a:r>
              <a:rPr lang="en-US" dirty="0"/>
              <a:t>. Generalized additive models. Chapman &amp; Hall/CRC, 1990. </a:t>
            </a:r>
          </a:p>
        </p:txBody>
      </p:sp>
    </p:spTree>
    <p:extLst>
      <p:ext uri="{BB962C8B-B14F-4D97-AF65-F5344CB8AC3E}">
        <p14:creationId xmlns:p14="http://schemas.microsoft.com/office/powerpoint/2010/main" val="40206681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02FDE-9212-45F6-8A1B-147E03EDF0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B2BCAA-0B98-445D-B63E-1514CF4DDB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F014B60-346B-4D46-8759-F656A8CA0175}"/>
              </a:ext>
            </a:extLst>
          </p:cNvPr>
          <p:cNvPicPr>
            <a:picLocks noChangeAspect="1"/>
          </p:cNvPicPr>
          <p:nvPr/>
        </p:nvPicPr>
        <p:blipFill>
          <a:blip r:embed="rId2"/>
          <a:stretch>
            <a:fillRect/>
          </a:stretch>
        </p:blipFill>
        <p:spPr>
          <a:xfrm>
            <a:off x="3069279" y="132945"/>
            <a:ext cx="4438650" cy="6553200"/>
          </a:xfrm>
          <a:prstGeom prst="rect">
            <a:avLst/>
          </a:prstGeom>
        </p:spPr>
      </p:pic>
    </p:spTree>
    <p:extLst>
      <p:ext uri="{BB962C8B-B14F-4D97-AF65-F5344CB8AC3E}">
        <p14:creationId xmlns:p14="http://schemas.microsoft.com/office/powerpoint/2010/main" val="19481696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3CB20-0601-4ADE-A80F-9ECDEE1838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78B388-3538-4AA8-B680-677B3DD0E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DFE15CC-8EEB-4F85-AC2D-530B980EAE75}"/>
              </a:ext>
            </a:extLst>
          </p:cNvPr>
          <p:cNvPicPr>
            <a:picLocks noChangeAspect="1"/>
          </p:cNvPicPr>
          <p:nvPr/>
        </p:nvPicPr>
        <p:blipFill>
          <a:blip r:embed="rId2"/>
          <a:stretch>
            <a:fillRect/>
          </a:stretch>
        </p:blipFill>
        <p:spPr>
          <a:xfrm>
            <a:off x="1947862" y="104775"/>
            <a:ext cx="8296275" cy="6648450"/>
          </a:xfrm>
          <a:prstGeom prst="rect">
            <a:avLst/>
          </a:prstGeom>
        </p:spPr>
      </p:pic>
    </p:spTree>
    <p:extLst>
      <p:ext uri="{BB962C8B-B14F-4D97-AF65-F5344CB8AC3E}">
        <p14:creationId xmlns:p14="http://schemas.microsoft.com/office/powerpoint/2010/main" val="167774642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7312</TotalTime>
  <Words>2241</Words>
  <Application>Microsoft Office PowerPoint</Application>
  <PresentationFormat>Widescreen</PresentationFormat>
  <Paragraphs>275</Paragraphs>
  <Slides>92</Slides>
  <Notes>16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Arial Black</vt:lpstr>
      <vt:lpstr>Calibri</vt:lpstr>
      <vt:lpstr>Corbel</vt:lpstr>
      <vt:lpstr>Segoe Light</vt:lpstr>
      <vt:lpstr>Segoe UI</vt:lpstr>
      <vt:lpstr>Depth</vt:lpstr>
      <vt:lpstr>Data Presentations (or why data doesn’t speak for themselves)</vt:lpstr>
      <vt:lpstr>Information Overload</vt:lpstr>
      <vt:lpstr>Drowning in data</vt:lpstr>
      <vt:lpstr>Information Overload</vt:lpstr>
      <vt:lpstr>PowerPoint Presentation</vt:lpstr>
      <vt:lpstr>Information Visualization</vt:lpstr>
      <vt:lpstr>PowerPoint Presentation</vt:lpstr>
      <vt:lpstr>PowerPoint Presentation</vt:lpstr>
      <vt:lpstr>PowerPoint Presentation</vt:lpstr>
      <vt:lpstr>How many 3’s?</vt:lpstr>
      <vt:lpstr>How many 3’s?</vt:lpstr>
      <vt:lpstr>How many 3’s?</vt:lpstr>
      <vt:lpstr>Preattentive Processing</vt:lpstr>
      <vt:lpstr>Preattentive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Intentional Deception!</vt:lpstr>
      <vt:lpstr>PowerPoint Presentation</vt:lpstr>
      <vt:lpstr>Intentional Deception!</vt:lpstr>
      <vt:lpstr>PowerPoint Presentation</vt:lpstr>
      <vt:lpstr>Bias in variable selection (p-hacking)</vt:lpstr>
      <vt:lpstr>PowerPoint Presentation</vt:lpstr>
      <vt:lpstr>PowerPoint Presentation</vt:lpstr>
      <vt:lpstr>Datamining cautionary tale</vt:lpstr>
      <vt:lpstr>PowerPoint Presentation</vt:lpstr>
      <vt:lpstr>Bayesian Surprise</vt:lpstr>
      <vt:lpstr>Simpson’s Paradox</vt:lpstr>
      <vt:lpstr>PowerPoint Presentation</vt:lpstr>
      <vt:lpstr>PowerPoint Presentation</vt:lpstr>
      <vt:lpstr>Simpson’s Paradox Explanation</vt:lpstr>
      <vt:lpstr>Simpson’s Paradox Explanation (cont’d)</vt:lpstr>
      <vt:lpstr>Bayes Rule: Simple problem</vt:lpstr>
      <vt:lpstr>Baye’s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Storytelling</vt:lpstr>
      <vt:lpstr>Data Storytelling</vt:lpstr>
      <vt:lpstr>Data Storytelling</vt:lpstr>
      <vt:lpstr>Data lacks context</vt:lpstr>
      <vt:lpstr>Subject to ambiguity</vt:lpstr>
      <vt:lpstr>Narrative reduces ambiguity, connects data with context, and describes a specific interpretation.  </vt:lpstr>
      <vt:lpstr>http://napa-cards.net/ </vt:lpstr>
      <vt:lpstr>Multiple, related views</vt:lpstr>
      <vt:lpstr>Graphical Inference for Infovis</vt:lpstr>
      <vt:lpstr>PowerPoint Presentation</vt:lpstr>
      <vt:lpstr>Data Presentation</vt:lpstr>
      <vt:lpstr>Ethical Visualization</vt:lpstr>
      <vt:lpstr>PowerPoint Presentation</vt:lpstr>
      <vt:lpstr>Four problems that biases help us address:</vt:lpstr>
      <vt:lpstr>Summary/Future Work</vt:lpstr>
      <vt:lpstr>Backup</vt:lpstr>
      <vt:lpstr>Four problems that biases help us address:</vt:lpstr>
      <vt:lpstr>Four problems that biases help us address (cont’d)</vt:lpstr>
      <vt:lpstr>Four problems that biases help us address (cont’d)</vt:lpstr>
      <vt:lpstr>Four problems that biases help us address (cont’d)</vt:lpstr>
      <vt:lpstr>Summary</vt:lpstr>
      <vt:lpstr>Visualization, ML and interpretability</vt:lpstr>
      <vt:lpstr>When is it safe to use ML in healthcare?</vt:lpstr>
      <vt:lpstr>Motivation: Predicting Pneuonia Risk (mid-90’s)</vt:lpstr>
      <vt:lpstr>Compared many ML models</vt:lpstr>
      <vt:lpstr>Simple rule-based learning</vt:lpstr>
      <vt:lpstr>HasAsthma(x) =&gt; LessRisk(x)</vt:lpstr>
      <vt:lpstr>Key to discovering HasAsthma was intelligibility of rules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Drucker</dc:creator>
  <cp:lastModifiedBy>Steven Drucker</cp:lastModifiedBy>
  <cp:revision>71</cp:revision>
  <dcterms:created xsi:type="dcterms:W3CDTF">2017-10-14T15:52:55Z</dcterms:created>
  <dcterms:modified xsi:type="dcterms:W3CDTF">2017-11-02T20:24:44Z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sdrucker@microsoft.com</vt:lpwstr>
  </property>
  <property fmtid="{D5CDD505-2E9C-101B-9397-08002B2CF9AE}" pid="6" name="MSIP_Label_f42aa342-8706-4288-bd11-ebb85995028c_SetDate">
    <vt:lpwstr>2017-10-14T10:52:08.6159207-07:00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